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sldSz cx="9144000" cy="5143500" type="screen16x9"/>
  <p:notesSz cx="6858000" cy="9144000"/>
  <p:embeddedFontLst>
    <p:embeddedFont>
      <p:font typeface="Georgia" panose="02040502050405020303" pitchFamily="18" charset="0"/>
      <p:regular r:id="rId34"/>
      <p:bold r:id="rId35"/>
      <p:italic r:id="rId36"/>
      <p:boldItalic r:id="rId37"/>
    </p:embeddedFont>
    <p:embeddedFont>
      <p:font typeface="Lora" pitchFamily="2"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7" d="100"/>
          <a:sy n="67" d="100"/>
        </p:scale>
        <p:origin x="898" y="4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20" Type="http://schemas.openxmlformats.org/officeDocument/2006/relationships/slide" Target="slides/slide19.xml"/><Relationship Id="rId41"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e59589731b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e59589731b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e59589731b_0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e59589731b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e59589731b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e59589731b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e59589731b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e59589731b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e59589731b_0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e59589731b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e59589731b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e59589731b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03bd0f9fcc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03bd0f9fc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e59589731b_0_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e59589731b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e59589731b_0_1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e59589731b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e59589731b_0_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e59589731b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e59589731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e59589731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e59589731b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e59589731b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e59589731b_0_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e59589731b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e59589731b_0_1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e59589731b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103bd0f9fcc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103bd0f9fc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e59589731b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e59589731b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e59589731b_0_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e59589731b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03bd0f9fcc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103bd0f9fcc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e59589731b_0_1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e59589731b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e59589731b_0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e59589731b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e59589731b_0_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e59589731b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e59589731b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e59589731b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e59589731b_0_1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e59589731b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e5a1c694ac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e5a1c694ac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103bd0f9fcc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103bd0f9fc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e59589731b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e59589731b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e59589731b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e59589731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103bd0f9fc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103bd0f9fc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e59589731b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e59589731b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e59589731b_0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e59589731b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26.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26.xml"/><Relationship Id="rId1" Type="http://schemas.openxmlformats.org/officeDocument/2006/relationships/slideLayout" Target="../slideLayouts/slideLayout3.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34.png"/></Relationships>
</file>

<file path=ppt/slides/_rels/slide2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36.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p:nvPr/>
        </p:nvSpPr>
        <p:spPr>
          <a:xfrm>
            <a:off x="1685850" y="586075"/>
            <a:ext cx="5772300" cy="1647300"/>
          </a:xfrm>
          <a:prstGeom prst="rect">
            <a:avLst/>
          </a:prstGeom>
          <a:no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3100" u="sng">
                <a:latin typeface="Georgia"/>
                <a:ea typeface="Georgia"/>
                <a:cs typeface="Georgia"/>
                <a:sym typeface="Georgia"/>
              </a:rPr>
              <a:t>GAMETASTIC</a:t>
            </a:r>
            <a:endParaRPr sz="3100">
              <a:latin typeface="Georgia"/>
              <a:ea typeface="Georgia"/>
              <a:cs typeface="Georgia"/>
              <a:sym typeface="Georgia"/>
            </a:endParaRPr>
          </a:p>
          <a:p>
            <a:pPr marL="0" lvl="0" indent="0" algn="ctr" rtl="0">
              <a:spcBef>
                <a:spcPts val="0"/>
              </a:spcBef>
              <a:spcAft>
                <a:spcPts val="0"/>
              </a:spcAft>
              <a:buNone/>
            </a:pPr>
            <a:r>
              <a:rPr lang="en-GB" sz="2600">
                <a:latin typeface="Georgia"/>
                <a:ea typeface="Georgia"/>
                <a:cs typeface="Georgia"/>
                <a:sym typeface="Georgia"/>
              </a:rPr>
              <a:t>Welcome To Virtual World</a:t>
            </a:r>
            <a:endParaRPr sz="2600">
              <a:latin typeface="Georgia"/>
              <a:ea typeface="Georgia"/>
              <a:cs typeface="Georgia"/>
              <a:sym typeface="Georgia"/>
            </a:endParaRPr>
          </a:p>
        </p:txBody>
      </p:sp>
      <p:sp>
        <p:nvSpPr>
          <p:cNvPr id="55" name="Google Shape;55;p13"/>
          <p:cNvSpPr txBox="1"/>
          <p:nvPr/>
        </p:nvSpPr>
        <p:spPr>
          <a:xfrm>
            <a:off x="5067850" y="3771000"/>
            <a:ext cx="3435600" cy="96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600" b="1" u="sng" dirty="0">
                <a:latin typeface="Lora"/>
                <a:ea typeface="Lora"/>
                <a:cs typeface="Lora"/>
                <a:sym typeface="Lora"/>
              </a:rPr>
              <a:t>Presented By :</a:t>
            </a:r>
            <a:endParaRPr sz="1600" b="1" u="sng" dirty="0">
              <a:latin typeface="Lora"/>
              <a:ea typeface="Lora"/>
              <a:cs typeface="Lora"/>
              <a:sym typeface="Lora"/>
            </a:endParaRPr>
          </a:p>
          <a:p>
            <a:pPr marL="0" lvl="0" indent="0" algn="l" rtl="0">
              <a:spcBef>
                <a:spcPts val="0"/>
              </a:spcBef>
              <a:spcAft>
                <a:spcPts val="0"/>
              </a:spcAft>
              <a:buNone/>
            </a:pPr>
            <a:endParaRPr dirty="0">
              <a:latin typeface="Times New Roman"/>
              <a:ea typeface="Times New Roman"/>
              <a:cs typeface="Times New Roman"/>
              <a:sym typeface="Times New Roman"/>
            </a:endParaRPr>
          </a:p>
          <a:p>
            <a:pPr marL="0" lvl="0" indent="0" algn="l" rtl="0">
              <a:spcBef>
                <a:spcPts val="0"/>
              </a:spcBef>
              <a:spcAft>
                <a:spcPts val="0"/>
              </a:spcAft>
              <a:buNone/>
            </a:pPr>
            <a:r>
              <a:rPr lang="en-GB" sz="1600" dirty="0">
                <a:latin typeface="Times New Roman"/>
                <a:ea typeface="Times New Roman"/>
                <a:cs typeface="Times New Roman"/>
                <a:sym typeface="Times New Roman"/>
              </a:rPr>
              <a:t>Biven Gupta          113/18</a:t>
            </a:r>
            <a:endParaRPr sz="1600" dirty="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pic>
        <p:nvPicPr>
          <p:cNvPr id="113" name="Google Shape;113;p22"/>
          <p:cNvPicPr preferRelativeResize="0"/>
          <p:nvPr/>
        </p:nvPicPr>
        <p:blipFill>
          <a:blip r:embed="rId3">
            <a:alphaModFix/>
          </a:blip>
          <a:stretch>
            <a:fillRect/>
          </a:stretch>
        </p:blipFill>
        <p:spPr>
          <a:xfrm>
            <a:off x="207038" y="562075"/>
            <a:ext cx="3913424" cy="3673850"/>
          </a:xfrm>
          <a:prstGeom prst="rect">
            <a:avLst/>
          </a:prstGeom>
          <a:noFill/>
          <a:ln>
            <a:noFill/>
          </a:ln>
        </p:spPr>
      </p:pic>
      <p:pic>
        <p:nvPicPr>
          <p:cNvPr id="114" name="Google Shape;114;p22"/>
          <p:cNvPicPr preferRelativeResize="0"/>
          <p:nvPr/>
        </p:nvPicPr>
        <p:blipFill>
          <a:blip r:embed="rId4">
            <a:alphaModFix/>
          </a:blip>
          <a:stretch>
            <a:fillRect/>
          </a:stretch>
        </p:blipFill>
        <p:spPr>
          <a:xfrm>
            <a:off x="4213425" y="690800"/>
            <a:ext cx="4930574" cy="3416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1200"/>
              </a:spcBef>
              <a:spcAft>
                <a:spcPts val="0"/>
              </a:spcAft>
              <a:buNone/>
            </a:pPr>
            <a:endParaRPr sz="1400">
              <a:solidFill>
                <a:schemeClr val="dk1"/>
              </a:solidFill>
            </a:endParaRPr>
          </a:p>
          <a:p>
            <a:pPr marL="457200" lvl="0" indent="-317500" algn="l" rtl="0">
              <a:spcBef>
                <a:spcPts val="120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Different version of the hangman game.</a:t>
            </a:r>
            <a:endParaRPr sz="1400">
              <a:solidFill>
                <a:schemeClr val="dk1"/>
              </a:solidFill>
              <a:latin typeface="Times New Roman"/>
              <a:ea typeface="Times New Roman"/>
              <a:cs typeface="Times New Roman"/>
              <a:sym typeface="Times New Roman"/>
            </a:endParaRPr>
          </a:p>
          <a:p>
            <a:pPr marL="0" lvl="0" indent="0" algn="l" rtl="0">
              <a:spcBef>
                <a:spcPts val="1200"/>
              </a:spcBef>
              <a:spcAft>
                <a:spcPts val="1200"/>
              </a:spcAft>
              <a:buNone/>
            </a:pPr>
            <a:endParaRPr/>
          </a:p>
        </p:txBody>
      </p:sp>
      <p:pic>
        <p:nvPicPr>
          <p:cNvPr id="120" name="Google Shape;120;p23"/>
          <p:cNvPicPr preferRelativeResize="0"/>
          <p:nvPr/>
        </p:nvPicPr>
        <p:blipFill rotWithShape="1">
          <a:blip r:embed="rId3">
            <a:alphaModFix/>
          </a:blip>
          <a:srcRect b="43281"/>
          <a:stretch/>
        </p:blipFill>
        <p:spPr>
          <a:xfrm>
            <a:off x="3688175" y="1066575"/>
            <a:ext cx="5259950" cy="31435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4"/>
          <p:cNvSpPr txBox="1">
            <a:spLocks noGrp="1"/>
          </p:cNvSpPr>
          <p:nvPr>
            <p:ph type="subTitle" idx="1"/>
          </p:nvPr>
        </p:nvSpPr>
        <p:spPr>
          <a:xfrm>
            <a:off x="311700" y="959800"/>
            <a:ext cx="8520600" cy="2647200"/>
          </a:xfrm>
          <a:prstGeom prst="rect">
            <a:avLst/>
          </a:prstGeom>
        </p:spPr>
        <p:txBody>
          <a:bodyPr spcFirstLastPara="1" wrap="square" lIns="91425" tIns="91425" rIns="91425" bIns="91425" anchor="t" anchorCtr="0">
            <a:noAutofit/>
          </a:bodyPr>
          <a:lstStyle/>
          <a:p>
            <a:pPr marL="457200" lvl="0" indent="-323850" algn="just" rtl="0">
              <a:lnSpc>
                <a:spcPct val="95000"/>
              </a:lnSpc>
              <a:spcBef>
                <a:spcPts val="600"/>
              </a:spcBef>
              <a:spcAft>
                <a:spcPts val="0"/>
              </a:spcAft>
              <a:buClr>
                <a:schemeClr val="dk1"/>
              </a:buClr>
              <a:buSzPts val="1500"/>
              <a:buFont typeface="Times New Roman"/>
              <a:buChar char="❖"/>
            </a:pPr>
            <a:r>
              <a:rPr lang="en-GB" sz="1500">
                <a:solidFill>
                  <a:schemeClr val="dk1"/>
                </a:solidFill>
                <a:highlight>
                  <a:srgbClr val="FFFFFF"/>
                </a:highlight>
                <a:latin typeface="Times New Roman"/>
                <a:ea typeface="Times New Roman"/>
                <a:cs typeface="Times New Roman"/>
                <a:sym typeface="Times New Roman"/>
              </a:rPr>
              <a:t>A sliding puzzle, sliding block puzzle, or sliding tile puzzle is a combination puzzle that challenges a player to slide (frequently flat) pieces along certain routes (usually on a board) to establish a certain end-configuration.</a:t>
            </a:r>
            <a:endParaRPr sz="1500">
              <a:solidFill>
                <a:schemeClr val="dk1"/>
              </a:solidFill>
              <a:highlight>
                <a:srgbClr val="FFFFFF"/>
              </a:highlight>
              <a:latin typeface="Times New Roman"/>
              <a:ea typeface="Times New Roman"/>
              <a:cs typeface="Times New Roman"/>
              <a:sym typeface="Times New Roman"/>
            </a:endParaRPr>
          </a:p>
          <a:p>
            <a:pPr marL="457200" lvl="0" indent="-323850" algn="just" rtl="0">
              <a:lnSpc>
                <a:spcPct val="95000"/>
              </a:lnSpc>
              <a:spcBef>
                <a:spcPts val="0"/>
              </a:spcBef>
              <a:spcAft>
                <a:spcPts val="0"/>
              </a:spcAft>
              <a:buClr>
                <a:schemeClr val="dk1"/>
              </a:buClr>
              <a:buSzPts val="1500"/>
              <a:buFont typeface="Times New Roman"/>
              <a:buChar char="❖"/>
            </a:pPr>
            <a:r>
              <a:rPr lang="en-GB" sz="1500">
                <a:solidFill>
                  <a:schemeClr val="dk1"/>
                </a:solidFill>
                <a:highlight>
                  <a:srgbClr val="FFFFFF"/>
                </a:highlight>
                <a:latin typeface="Times New Roman"/>
                <a:ea typeface="Times New Roman"/>
                <a:cs typeface="Times New Roman"/>
                <a:sym typeface="Times New Roman"/>
              </a:rPr>
              <a:t>The pieces to be moved may consist of simple shapes, or they may be imprinted with colours, patterns, sections of a larger picture (like a jigsaw puzzle), numbers, or letters.</a:t>
            </a:r>
            <a:endParaRPr sz="1500">
              <a:solidFill>
                <a:schemeClr val="dk1"/>
              </a:solidFill>
              <a:highlight>
                <a:srgbClr val="FFFFFF"/>
              </a:highlight>
              <a:latin typeface="Times New Roman"/>
              <a:ea typeface="Times New Roman"/>
              <a:cs typeface="Times New Roman"/>
              <a:sym typeface="Times New Roman"/>
            </a:endParaRPr>
          </a:p>
          <a:p>
            <a:pPr marL="457200" lvl="0" indent="-323850" algn="just" rtl="0">
              <a:lnSpc>
                <a:spcPct val="95000"/>
              </a:lnSpc>
              <a:spcBef>
                <a:spcPts val="0"/>
              </a:spcBef>
              <a:spcAft>
                <a:spcPts val="0"/>
              </a:spcAft>
              <a:buClr>
                <a:schemeClr val="dk1"/>
              </a:buClr>
              <a:buSzPts val="1500"/>
              <a:buFont typeface="Times New Roman"/>
              <a:buChar char="❖"/>
            </a:pPr>
            <a:r>
              <a:rPr lang="en-GB" sz="1500">
                <a:solidFill>
                  <a:schemeClr val="dk1"/>
                </a:solidFill>
                <a:highlight>
                  <a:srgbClr val="FFFFFF"/>
                </a:highlight>
                <a:latin typeface="Times New Roman"/>
                <a:ea typeface="Times New Roman"/>
                <a:cs typeface="Times New Roman"/>
                <a:sym typeface="Times New Roman"/>
              </a:rPr>
              <a:t>Sliding puzzles are essentially two-dimensional in nature, even if the sliding is facilitated by mechanically interlinked pieces (like partially encaged marbles) or three-dimensional tokens.</a:t>
            </a:r>
            <a:endParaRPr sz="1500">
              <a:solidFill>
                <a:schemeClr val="dk1"/>
              </a:solidFill>
              <a:highlight>
                <a:srgbClr val="FFFFFF"/>
              </a:highlight>
              <a:latin typeface="Times New Roman"/>
              <a:ea typeface="Times New Roman"/>
              <a:cs typeface="Times New Roman"/>
              <a:sym typeface="Times New Roman"/>
            </a:endParaRPr>
          </a:p>
          <a:p>
            <a:pPr marL="457200" lvl="0" indent="-323850" algn="just" rtl="0">
              <a:lnSpc>
                <a:spcPct val="95000"/>
              </a:lnSpc>
              <a:spcBef>
                <a:spcPts val="0"/>
              </a:spcBef>
              <a:spcAft>
                <a:spcPts val="0"/>
              </a:spcAft>
              <a:buClr>
                <a:schemeClr val="dk1"/>
              </a:buClr>
              <a:buSzPts val="1500"/>
              <a:buFont typeface="Times New Roman"/>
              <a:buChar char="❖"/>
            </a:pPr>
            <a:r>
              <a:rPr lang="en-GB" sz="1500">
                <a:solidFill>
                  <a:schemeClr val="dk1"/>
                </a:solidFill>
                <a:highlight>
                  <a:srgbClr val="FFFFFF"/>
                </a:highlight>
                <a:latin typeface="Times New Roman"/>
                <a:ea typeface="Times New Roman"/>
                <a:cs typeface="Times New Roman"/>
                <a:sym typeface="Times New Roman"/>
              </a:rPr>
              <a:t>As this example shows, some sliding puzzles are mechanical puzzles. However, the mechanical fixtures are usually not essential to these puzzles; the parts could as well be tokens on a flat board that are moved according to certain rules.</a:t>
            </a:r>
            <a:endParaRPr sz="1500">
              <a:solidFill>
                <a:schemeClr val="dk1"/>
              </a:solidFill>
              <a:latin typeface="Times New Roman"/>
              <a:ea typeface="Times New Roman"/>
              <a:cs typeface="Times New Roman"/>
              <a:sym typeface="Times New Roman"/>
            </a:endParaRPr>
          </a:p>
        </p:txBody>
      </p:sp>
      <p:sp>
        <p:nvSpPr>
          <p:cNvPr id="126" name="Google Shape;126;p24"/>
          <p:cNvSpPr txBox="1">
            <a:spLocks noGrp="1"/>
          </p:cNvSpPr>
          <p:nvPr>
            <p:ph type="ctrTitle"/>
          </p:nvPr>
        </p:nvSpPr>
        <p:spPr>
          <a:xfrm>
            <a:off x="311700" y="330475"/>
            <a:ext cx="8520600" cy="5412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sz="2000" b="1">
                <a:latin typeface="Times New Roman"/>
                <a:ea typeface="Times New Roman"/>
                <a:cs typeface="Times New Roman"/>
                <a:sym typeface="Times New Roman"/>
              </a:rPr>
              <a:t>SLIDING PUZZLE</a:t>
            </a:r>
            <a:endParaRPr sz="2000" b="1">
              <a:latin typeface="Times New Roman"/>
              <a:ea typeface="Times New Roman"/>
              <a:cs typeface="Times New Roman"/>
              <a:sym typeface="Times New Roman"/>
            </a:endParaRPr>
          </a:p>
        </p:txBody>
      </p:sp>
      <p:pic>
        <p:nvPicPr>
          <p:cNvPr id="127" name="Google Shape;127;p24"/>
          <p:cNvPicPr preferRelativeResize="0"/>
          <p:nvPr/>
        </p:nvPicPr>
        <p:blipFill>
          <a:blip r:embed="rId3">
            <a:alphaModFix/>
          </a:blip>
          <a:stretch>
            <a:fillRect/>
          </a:stretch>
        </p:blipFill>
        <p:spPr>
          <a:xfrm>
            <a:off x="3776288" y="3192900"/>
            <a:ext cx="2005524" cy="18473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23850" algn="l" rtl="0">
              <a:spcBef>
                <a:spcPts val="1200"/>
              </a:spcBef>
              <a:spcAft>
                <a:spcPts val="0"/>
              </a:spcAft>
              <a:buClr>
                <a:schemeClr val="dk1"/>
              </a:buClr>
              <a:buSzPts val="1500"/>
              <a:buFont typeface="Times New Roman"/>
              <a:buChar char="❖"/>
            </a:pPr>
            <a:r>
              <a:rPr lang="en-GB" sz="1500">
                <a:solidFill>
                  <a:schemeClr val="dk1"/>
                </a:solidFill>
                <a:latin typeface="Times New Roman"/>
                <a:ea typeface="Times New Roman"/>
                <a:cs typeface="Times New Roman"/>
                <a:sym typeface="Times New Roman"/>
              </a:rPr>
              <a:t>Here is the picture we need to select</a:t>
            </a:r>
            <a:endParaRPr sz="15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GB" sz="1500">
                <a:solidFill>
                  <a:schemeClr val="dk1"/>
                </a:solidFill>
                <a:latin typeface="Times New Roman"/>
                <a:ea typeface="Times New Roman"/>
                <a:cs typeface="Times New Roman"/>
                <a:sym typeface="Times New Roman"/>
              </a:rPr>
              <a:t>          from our directory while playing </a:t>
            </a:r>
            <a:endParaRPr sz="1500">
              <a:solidFill>
                <a:schemeClr val="dk1"/>
              </a:solidFill>
              <a:latin typeface="Times New Roman"/>
              <a:ea typeface="Times New Roman"/>
              <a:cs typeface="Times New Roman"/>
              <a:sym typeface="Times New Roman"/>
            </a:endParaRPr>
          </a:p>
          <a:p>
            <a:pPr marL="0" lvl="0" indent="0" algn="l" rtl="0">
              <a:spcBef>
                <a:spcPts val="1200"/>
              </a:spcBef>
              <a:spcAft>
                <a:spcPts val="1200"/>
              </a:spcAft>
              <a:buClr>
                <a:schemeClr val="dk1"/>
              </a:buClr>
              <a:buSzPts val="1100"/>
              <a:buFont typeface="Arial"/>
              <a:buNone/>
            </a:pPr>
            <a:r>
              <a:rPr lang="en-GB" sz="1500">
                <a:solidFill>
                  <a:schemeClr val="dk1"/>
                </a:solidFill>
                <a:latin typeface="Times New Roman"/>
                <a:ea typeface="Times New Roman"/>
                <a:cs typeface="Times New Roman"/>
                <a:sym typeface="Times New Roman"/>
              </a:rPr>
              <a:t>          sliding picture puzzle game.</a:t>
            </a:r>
            <a:endParaRPr/>
          </a:p>
        </p:txBody>
      </p:sp>
      <p:pic>
        <p:nvPicPr>
          <p:cNvPr id="133" name="Google Shape;133;p25"/>
          <p:cNvPicPr preferRelativeResize="0"/>
          <p:nvPr/>
        </p:nvPicPr>
        <p:blipFill>
          <a:blip r:embed="rId3">
            <a:alphaModFix/>
          </a:blip>
          <a:stretch>
            <a:fillRect/>
          </a:stretch>
        </p:blipFill>
        <p:spPr>
          <a:xfrm>
            <a:off x="4095299" y="664724"/>
            <a:ext cx="4667625" cy="39786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sz="1600">
              <a:solidFill>
                <a:schemeClr val="dk1"/>
              </a:solidFill>
              <a:latin typeface="Times New Roman"/>
              <a:ea typeface="Times New Roman"/>
              <a:cs typeface="Times New Roman"/>
              <a:sym typeface="Times New Roman"/>
            </a:endParaRPr>
          </a:p>
          <a:p>
            <a:pPr marL="457200" lvl="0" indent="-330200" algn="l" rtl="0">
              <a:spcBef>
                <a:spcPts val="120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Here is the sliding picture puzzle</a:t>
            </a:r>
            <a:endParaRPr sz="1600">
              <a:solidFill>
                <a:schemeClr val="dk1"/>
              </a:solidFill>
              <a:latin typeface="Times New Roman"/>
              <a:ea typeface="Times New Roman"/>
              <a:cs typeface="Times New Roman"/>
              <a:sym typeface="Times New Roman"/>
            </a:endParaRPr>
          </a:p>
          <a:p>
            <a:pPr marL="0" lvl="0" indent="0" algn="l" rtl="0">
              <a:spcBef>
                <a:spcPts val="1200"/>
              </a:spcBef>
              <a:spcAft>
                <a:spcPts val="1200"/>
              </a:spcAft>
              <a:buNone/>
            </a:pPr>
            <a:r>
              <a:rPr lang="en-GB" sz="1600">
                <a:solidFill>
                  <a:schemeClr val="dk1"/>
                </a:solidFill>
                <a:latin typeface="Times New Roman"/>
                <a:ea typeface="Times New Roman"/>
                <a:cs typeface="Times New Roman"/>
                <a:sym typeface="Times New Roman"/>
              </a:rPr>
              <a:t>          game on execution.</a:t>
            </a:r>
            <a:endParaRPr sz="1600"/>
          </a:p>
        </p:txBody>
      </p:sp>
      <p:pic>
        <p:nvPicPr>
          <p:cNvPr id="139" name="Google Shape;139;p26"/>
          <p:cNvPicPr preferRelativeResize="0"/>
          <p:nvPr/>
        </p:nvPicPr>
        <p:blipFill>
          <a:blip r:embed="rId3">
            <a:alphaModFix/>
          </a:blip>
          <a:stretch>
            <a:fillRect/>
          </a:stretch>
        </p:blipFill>
        <p:spPr>
          <a:xfrm>
            <a:off x="3719250" y="439450"/>
            <a:ext cx="4726124" cy="41294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7"/>
          <p:cNvSpPr txBox="1">
            <a:spLocks noGrp="1"/>
          </p:cNvSpPr>
          <p:nvPr>
            <p:ph type="subTitle" idx="1"/>
          </p:nvPr>
        </p:nvSpPr>
        <p:spPr>
          <a:xfrm>
            <a:off x="268100" y="1079650"/>
            <a:ext cx="8520600" cy="3639000"/>
          </a:xfrm>
          <a:prstGeom prst="rect">
            <a:avLst/>
          </a:prstGeom>
        </p:spPr>
        <p:txBody>
          <a:bodyPr spcFirstLastPara="1" wrap="square" lIns="91425" tIns="91425" rIns="91425" bIns="91425" anchor="t" anchorCtr="0">
            <a:noAutofit/>
          </a:bodyPr>
          <a:lstStyle/>
          <a:p>
            <a:pPr marL="457200" lvl="0" indent="-330200" algn="just" rtl="0">
              <a:spcBef>
                <a:spcPts val="600"/>
              </a:spcBef>
              <a:spcAft>
                <a:spcPts val="0"/>
              </a:spcAft>
              <a:buClr>
                <a:schemeClr val="dk1"/>
              </a:buClr>
              <a:buSzPts val="1600"/>
              <a:buFont typeface="Times New Roman"/>
              <a:buChar char="❖"/>
            </a:pPr>
            <a:r>
              <a:rPr lang="en-GB" sz="1600">
                <a:solidFill>
                  <a:schemeClr val="dk1"/>
                </a:solidFill>
                <a:highlight>
                  <a:srgbClr val="FFFFFF"/>
                </a:highlight>
                <a:latin typeface="Times New Roman"/>
                <a:ea typeface="Times New Roman"/>
                <a:cs typeface="Times New Roman"/>
                <a:sym typeface="Times New Roman"/>
              </a:rPr>
              <a:t>2048 is often played on a plain 4×4 grid, with numbered tiles that slide when a player moves them using the four arrow keys. </a:t>
            </a:r>
            <a:endParaRPr sz="1600">
              <a:solidFill>
                <a:schemeClr val="dk1"/>
              </a:solidFill>
              <a:highlight>
                <a:srgbClr val="FFFFFF"/>
              </a:highlight>
              <a:latin typeface="Times New Roman"/>
              <a:ea typeface="Times New Roman"/>
              <a:cs typeface="Times New Roman"/>
              <a:sym typeface="Times New Roman"/>
            </a:endParaRPr>
          </a:p>
          <a:p>
            <a:pPr marL="457200" lvl="0" indent="-330200" algn="just" rtl="0">
              <a:spcBef>
                <a:spcPts val="0"/>
              </a:spcBef>
              <a:spcAft>
                <a:spcPts val="0"/>
              </a:spcAft>
              <a:buClr>
                <a:schemeClr val="dk1"/>
              </a:buClr>
              <a:buSzPts val="1600"/>
              <a:buFont typeface="Times New Roman"/>
              <a:buChar char="❖"/>
            </a:pPr>
            <a:r>
              <a:rPr lang="en-GB" sz="1600">
                <a:solidFill>
                  <a:schemeClr val="dk1"/>
                </a:solidFill>
                <a:highlight>
                  <a:srgbClr val="FFFFFF"/>
                </a:highlight>
                <a:latin typeface="Times New Roman"/>
                <a:ea typeface="Times New Roman"/>
                <a:cs typeface="Times New Roman"/>
                <a:sym typeface="Times New Roman"/>
              </a:rPr>
              <a:t>Every turn, a new tile randomly appears in an empty spot on the board with a value of either 2 or 4. Tiles slide as far as possible in the chosen direction until they are stopped by either another tile or the edge of the grid. </a:t>
            </a:r>
            <a:endParaRPr sz="1600">
              <a:solidFill>
                <a:schemeClr val="dk1"/>
              </a:solidFill>
              <a:highlight>
                <a:srgbClr val="FFFFFF"/>
              </a:highlight>
              <a:latin typeface="Times New Roman"/>
              <a:ea typeface="Times New Roman"/>
              <a:cs typeface="Times New Roman"/>
              <a:sym typeface="Times New Roman"/>
            </a:endParaRPr>
          </a:p>
          <a:p>
            <a:pPr marL="457200" lvl="0" indent="-330200" algn="just" rtl="0">
              <a:spcBef>
                <a:spcPts val="0"/>
              </a:spcBef>
              <a:spcAft>
                <a:spcPts val="0"/>
              </a:spcAft>
              <a:buClr>
                <a:schemeClr val="dk1"/>
              </a:buClr>
              <a:buSzPts val="1600"/>
              <a:buFont typeface="Times New Roman"/>
              <a:buChar char="❖"/>
            </a:pPr>
            <a:r>
              <a:rPr lang="en-GB" sz="1600">
                <a:solidFill>
                  <a:schemeClr val="dk1"/>
                </a:solidFill>
                <a:highlight>
                  <a:srgbClr val="FFFFFF"/>
                </a:highlight>
                <a:latin typeface="Times New Roman"/>
                <a:ea typeface="Times New Roman"/>
                <a:cs typeface="Times New Roman"/>
                <a:sym typeface="Times New Roman"/>
              </a:rPr>
              <a:t>If two tiles of the same number collide while moving, they will merge into a tile with the total value of the two tiles that collided. The resulting tile cannot merge with another tile again in the same move. </a:t>
            </a:r>
            <a:endParaRPr sz="1600">
              <a:solidFill>
                <a:schemeClr val="dk1"/>
              </a:solidFill>
              <a:highlight>
                <a:srgbClr val="FFFFFF"/>
              </a:highlight>
              <a:latin typeface="Times New Roman"/>
              <a:ea typeface="Times New Roman"/>
              <a:cs typeface="Times New Roman"/>
              <a:sym typeface="Times New Roman"/>
            </a:endParaRPr>
          </a:p>
          <a:p>
            <a:pPr marL="457200" lvl="0" indent="-330200" algn="just" rtl="0">
              <a:spcBef>
                <a:spcPts val="0"/>
              </a:spcBef>
              <a:spcAft>
                <a:spcPts val="0"/>
              </a:spcAft>
              <a:buClr>
                <a:schemeClr val="dk1"/>
              </a:buClr>
              <a:buSzPts val="1600"/>
              <a:buFont typeface="Times New Roman"/>
              <a:buChar char="❖"/>
            </a:pPr>
            <a:r>
              <a:rPr lang="en-GB" sz="1600">
                <a:solidFill>
                  <a:schemeClr val="dk1"/>
                </a:solidFill>
                <a:highlight>
                  <a:srgbClr val="FFFFFF"/>
                </a:highlight>
                <a:latin typeface="Times New Roman"/>
                <a:ea typeface="Times New Roman"/>
                <a:cs typeface="Times New Roman"/>
                <a:sym typeface="Times New Roman"/>
              </a:rPr>
              <a:t>Higher-scoring tiles emit a soft glow, and the highest possible tile is 131,072. If a move causes three consecutive tiles of the same value to slide together, only the two tiles farthest along the direction of motion will combine. </a:t>
            </a:r>
            <a:endParaRPr sz="1600">
              <a:solidFill>
                <a:schemeClr val="dk1"/>
              </a:solidFill>
              <a:highlight>
                <a:srgbClr val="FFFFFF"/>
              </a:highlight>
              <a:latin typeface="Times New Roman"/>
              <a:ea typeface="Times New Roman"/>
              <a:cs typeface="Times New Roman"/>
              <a:sym typeface="Times New Roman"/>
            </a:endParaRPr>
          </a:p>
          <a:p>
            <a:pPr marL="457200" lvl="0" indent="-330200" algn="just" rtl="0">
              <a:spcBef>
                <a:spcPts val="0"/>
              </a:spcBef>
              <a:spcAft>
                <a:spcPts val="0"/>
              </a:spcAft>
              <a:buClr>
                <a:schemeClr val="dk1"/>
              </a:buClr>
              <a:buSzPts val="1600"/>
              <a:buFont typeface="Times New Roman"/>
              <a:buChar char="❖"/>
            </a:pPr>
            <a:r>
              <a:rPr lang="en-GB" sz="1600">
                <a:solidFill>
                  <a:schemeClr val="dk1"/>
                </a:solidFill>
                <a:highlight>
                  <a:srgbClr val="FFFFFF"/>
                </a:highlight>
                <a:latin typeface="Times New Roman"/>
                <a:ea typeface="Times New Roman"/>
                <a:cs typeface="Times New Roman"/>
                <a:sym typeface="Times New Roman"/>
              </a:rPr>
              <a:t>If all four spaces in a row or column are filled with tiles of the same value, a move parallel to that row/column will combine the first two and last two. </a:t>
            </a:r>
            <a:endParaRPr sz="1600">
              <a:latin typeface="Times New Roman"/>
              <a:ea typeface="Times New Roman"/>
              <a:cs typeface="Times New Roman"/>
              <a:sym typeface="Times New Roman"/>
            </a:endParaRPr>
          </a:p>
        </p:txBody>
      </p:sp>
      <p:sp>
        <p:nvSpPr>
          <p:cNvPr id="145" name="Google Shape;145;p27"/>
          <p:cNvSpPr txBox="1">
            <a:spLocks noGrp="1"/>
          </p:cNvSpPr>
          <p:nvPr>
            <p:ph type="ctrTitle"/>
          </p:nvPr>
        </p:nvSpPr>
        <p:spPr>
          <a:xfrm>
            <a:off x="311700" y="359600"/>
            <a:ext cx="8520600" cy="465300"/>
          </a:xfrm>
          <a:prstGeom prst="rect">
            <a:avLst/>
          </a:prstGeom>
        </p:spPr>
        <p:txBody>
          <a:bodyPr spcFirstLastPara="1" wrap="square" lIns="91425" tIns="91425" rIns="91425" bIns="91425" anchor="b" anchorCtr="0">
            <a:noAutofit/>
          </a:bodyPr>
          <a:lstStyle/>
          <a:p>
            <a:pPr marL="0" lvl="0" indent="0" algn="just" rtl="0">
              <a:lnSpc>
                <a:spcPct val="87000"/>
              </a:lnSpc>
              <a:spcBef>
                <a:spcPts val="0"/>
              </a:spcBef>
              <a:spcAft>
                <a:spcPts val="800"/>
              </a:spcAft>
              <a:buSzPts val="990"/>
              <a:buNone/>
            </a:pPr>
            <a:r>
              <a:rPr lang="en-GB" sz="2000" b="1">
                <a:latin typeface="Times New Roman"/>
                <a:ea typeface="Times New Roman"/>
                <a:cs typeface="Times New Roman"/>
                <a:sym typeface="Times New Roman"/>
              </a:rPr>
              <a:t>  2048</a:t>
            </a:r>
            <a:endParaRPr sz="20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8"/>
          <p:cNvSpPr txBox="1">
            <a:spLocks noGrp="1"/>
          </p:cNvSpPr>
          <p:nvPr>
            <p:ph type="subTitle" idx="1"/>
          </p:nvPr>
        </p:nvSpPr>
        <p:spPr>
          <a:xfrm>
            <a:off x="311700" y="2365550"/>
            <a:ext cx="8520600" cy="2287500"/>
          </a:xfrm>
          <a:prstGeom prst="rect">
            <a:avLst/>
          </a:prstGeom>
        </p:spPr>
        <p:txBody>
          <a:bodyPr spcFirstLastPara="1" wrap="square" lIns="91425" tIns="91425" rIns="91425" bIns="91425" anchor="t" anchorCtr="0">
            <a:noAutofit/>
          </a:bodyPr>
          <a:lstStyle/>
          <a:p>
            <a:pPr marL="457200" lvl="0" indent="-342900" algn="just" rtl="0">
              <a:lnSpc>
                <a:spcPct val="80000"/>
              </a:lnSpc>
              <a:spcBef>
                <a:spcPts val="600"/>
              </a:spcBef>
              <a:spcAft>
                <a:spcPts val="0"/>
              </a:spcAft>
              <a:buClr>
                <a:schemeClr val="dk1"/>
              </a:buClr>
              <a:buSzPts val="1800"/>
              <a:buFont typeface="Times New Roman"/>
              <a:buChar char="❖"/>
            </a:pPr>
            <a:r>
              <a:rPr lang="en-GB" sz="1800">
                <a:solidFill>
                  <a:schemeClr val="dk1"/>
                </a:solidFill>
                <a:highlight>
                  <a:schemeClr val="lt1"/>
                </a:highlight>
                <a:latin typeface="Times New Roman"/>
                <a:ea typeface="Times New Roman"/>
                <a:cs typeface="Times New Roman"/>
                <a:sym typeface="Times New Roman"/>
              </a:rPr>
              <a:t>A scoreboard on the upper-right keeps track of the user's score. The user's score starts at zero, and is increased whenever two tiles combine, by the value of the new tile. The game is won when a tile with a value of 2048 appears on the board, hence the name of the game.</a:t>
            </a:r>
            <a:endParaRPr sz="1800">
              <a:solidFill>
                <a:schemeClr val="dk1"/>
              </a:solidFill>
              <a:highlight>
                <a:schemeClr val="lt1"/>
              </a:highlight>
              <a:latin typeface="Times New Roman"/>
              <a:ea typeface="Times New Roman"/>
              <a:cs typeface="Times New Roman"/>
              <a:sym typeface="Times New Roman"/>
            </a:endParaRPr>
          </a:p>
          <a:p>
            <a:pPr marL="457200" lvl="0" indent="-342900" algn="just" rtl="0">
              <a:lnSpc>
                <a:spcPct val="80000"/>
              </a:lnSpc>
              <a:spcBef>
                <a:spcPts val="0"/>
              </a:spcBef>
              <a:spcAft>
                <a:spcPts val="0"/>
              </a:spcAft>
              <a:buClr>
                <a:schemeClr val="dk1"/>
              </a:buClr>
              <a:buSzPts val="1800"/>
              <a:buFont typeface="Times New Roman"/>
              <a:buChar char="❖"/>
            </a:pPr>
            <a:r>
              <a:rPr lang="en-GB" sz="1800">
                <a:solidFill>
                  <a:schemeClr val="dk1"/>
                </a:solidFill>
                <a:highlight>
                  <a:schemeClr val="lt1"/>
                </a:highlight>
                <a:latin typeface="Times New Roman"/>
                <a:ea typeface="Times New Roman"/>
                <a:cs typeface="Times New Roman"/>
                <a:sym typeface="Times New Roman"/>
              </a:rPr>
              <a:t> After reaching the 2048 tile, players can continue to play (beyond the 2048 tile) to reach higher scores. When the player has no legal moves (there are no empty spaces and no adjacent tiles with the same value), the game ends.</a:t>
            </a:r>
            <a:endParaRPr sz="1800">
              <a:latin typeface="Times New Roman"/>
              <a:ea typeface="Times New Roman"/>
              <a:cs typeface="Times New Roman"/>
              <a:sym typeface="Times New Roman"/>
            </a:endParaRPr>
          </a:p>
        </p:txBody>
      </p:sp>
      <p:pic>
        <p:nvPicPr>
          <p:cNvPr id="151" name="Google Shape;151;p28"/>
          <p:cNvPicPr preferRelativeResize="0"/>
          <p:nvPr/>
        </p:nvPicPr>
        <p:blipFill>
          <a:blip r:embed="rId3">
            <a:alphaModFix/>
          </a:blip>
          <a:stretch>
            <a:fillRect/>
          </a:stretch>
        </p:blipFill>
        <p:spPr>
          <a:xfrm>
            <a:off x="3817000" y="611925"/>
            <a:ext cx="1510000" cy="15100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1200"/>
              </a:spcBef>
              <a:spcAft>
                <a:spcPts val="0"/>
              </a:spcAft>
              <a:buNone/>
            </a:pPr>
            <a:endParaRPr sz="1200">
              <a:solidFill>
                <a:schemeClr val="dk1"/>
              </a:solidFill>
              <a:latin typeface="Times New Roman"/>
              <a:ea typeface="Times New Roman"/>
              <a:cs typeface="Times New Roman"/>
              <a:sym typeface="Times New Roman"/>
            </a:endParaRPr>
          </a:p>
          <a:p>
            <a:pPr marL="457200" lvl="0" indent="-330200" algn="l" rtl="0">
              <a:spcBef>
                <a:spcPts val="120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Starting Interface of 2048 game.</a:t>
            </a:r>
            <a:endParaRPr sz="1600">
              <a:solidFill>
                <a:schemeClr val="dk1"/>
              </a:solidFill>
              <a:latin typeface="Times New Roman"/>
              <a:ea typeface="Times New Roman"/>
              <a:cs typeface="Times New Roman"/>
              <a:sym typeface="Times New Roman"/>
            </a:endParaRPr>
          </a:p>
          <a:p>
            <a:pPr marL="0" lvl="0" indent="0" algn="l" rtl="0">
              <a:spcBef>
                <a:spcPts val="1200"/>
              </a:spcBef>
              <a:spcAft>
                <a:spcPts val="1200"/>
              </a:spcAft>
              <a:buNone/>
            </a:pPr>
            <a:endParaRPr sz="1200">
              <a:latin typeface="Times New Roman"/>
              <a:ea typeface="Times New Roman"/>
              <a:cs typeface="Times New Roman"/>
              <a:sym typeface="Times New Roman"/>
            </a:endParaRPr>
          </a:p>
        </p:txBody>
      </p:sp>
      <p:pic>
        <p:nvPicPr>
          <p:cNvPr id="157" name="Google Shape;157;p29"/>
          <p:cNvPicPr preferRelativeResize="0"/>
          <p:nvPr/>
        </p:nvPicPr>
        <p:blipFill rotWithShape="1">
          <a:blip r:embed="rId3">
            <a:alphaModFix/>
          </a:blip>
          <a:srcRect t="8991"/>
          <a:stretch/>
        </p:blipFill>
        <p:spPr>
          <a:xfrm>
            <a:off x="3734250" y="1306100"/>
            <a:ext cx="3288300" cy="31091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63" name="Google Shape;163;p3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1200"/>
              </a:spcBef>
              <a:spcAft>
                <a:spcPts val="0"/>
              </a:spcAft>
              <a:buNone/>
            </a:pPr>
            <a:endParaRPr sz="1400">
              <a:solidFill>
                <a:schemeClr val="dk1"/>
              </a:solidFill>
            </a:endParaRPr>
          </a:p>
          <a:p>
            <a:pPr marL="0" lvl="0" indent="0" algn="l" rtl="0">
              <a:spcBef>
                <a:spcPts val="1200"/>
              </a:spcBef>
              <a:spcAft>
                <a:spcPts val="0"/>
              </a:spcAft>
              <a:buNone/>
            </a:pPr>
            <a:endParaRPr sz="1600">
              <a:solidFill>
                <a:schemeClr val="dk1"/>
              </a:solidFill>
            </a:endParaRPr>
          </a:p>
          <a:p>
            <a:pPr marL="457200" lvl="0" indent="-330200" algn="l" rtl="0">
              <a:spcBef>
                <a:spcPts val="120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Game while execution</a:t>
            </a:r>
            <a:endParaRPr sz="1600">
              <a:solidFill>
                <a:schemeClr val="dk1"/>
              </a:solidFill>
              <a:latin typeface="Times New Roman"/>
              <a:ea typeface="Times New Roman"/>
              <a:cs typeface="Times New Roman"/>
              <a:sym typeface="Times New Roman"/>
            </a:endParaRPr>
          </a:p>
          <a:p>
            <a:pPr marL="0" lvl="0" indent="0" algn="l" rtl="0">
              <a:spcBef>
                <a:spcPts val="1200"/>
              </a:spcBef>
              <a:spcAft>
                <a:spcPts val="1200"/>
              </a:spcAft>
              <a:buNone/>
            </a:pPr>
            <a:endParaRPr/>
          </a:p>
        </p:txBody>
      </p:sp>
      <p:pic>
        <p:nvPicPr>
          <p:cNvPr id="164" name="Google Shape;164;p30"/>
          <p:cNvPicPr preferRelativeResize="0"/>
          <p:nvPr/>
        </p:nvPicPr>
        <p:blipFill rotWithShape="1">
          <a:blip r:embed="rId3">
            <a:alphaModFix/>
          </a:blip>
          <a:srcRect t="7132"/>
          <a:stretch/>
        </p:blipFill>
        <p:spPr>
          <a:xfrm>
            <a:off x="2801550" y="1152475"/>
            <a:ext cx="3540888" cy="34164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70" name="Google Shape;170;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228600" lvl="0" indent="0" algn="l" rtl="0">
              <a:spcBef>
                <a:spcPts val="1200"/>
              </a:spcBef>
              <a:spcAft>
                <a:spcPts val="0"/>
              </a:spcAft>
              <a:buNone/>
            </a:pPr>
            <a:endParaRPr sz="1400">
              <a:solidFill>
                <a:schemeClr val="dk1"/>
              </a:solidFill>
            </a:endParaRPr>
          </a:p>
          <a:p>
            <a:pPr marL="228600" lvl="0" indent="0" algn="l" rtl="0">
              <a:spcBef>
                <a:spcPts val="1200"/>
              </a:spcBef>
              <a:spcAft>
                <a:spcPts val="0"/>
              </a:spcAft>
              <a:buNone/>
            </a:pPr>
            <a:endParaRPr sz="1400">
              <a:solidFill>
                <a:schemeClr val="dk1"/>
              </a:solidFill>
            </a:endParaRPr>
          </a:p>
          <a:p>
            <a:pPr marL="457200" lvl="0" indent="-317500" algn="l" rtl="0">
              <a:spcBef>
                <a:spcPts val="120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Game when 2048 is reached</a:t>
            </a:r>
            <a:endParaRPr sz="1400">
              <a:solidFill>
                <a:schemeClr val="dk1"/>
              </a:solidFill>
              <a:latin typeface="Times New Roman"/>
              <a:ea typeface="Times New Roman"/>
              <a:cs typeface="Times New Roman"/>
              <a:sym typeface="Times New Roman"/>
            </a:endParaRPr>
          </a:p>
          <a:p>
            <a:pPr marL="0" lvl="0" indent="0" algn="l" rtl="0">
              <a:spcBef>
                <a:spcPts val="1200"/>
              </a:spcBef>
              <a:spcAft>
                <a:spcPts val="1200"/>
              </a:spcAft>
              <a:buNone/>
            </a:pPr>
            <a:endParaRPr/>
          </a:p>
        </p:txBody>
      </p:sp>
      <p:pic>
        <p:nvPicPr>
          <p:cNvPr id="171" name="Google Shape;171;p31"/>
          <p:cNvPicPr preferRelativeResize="0"/>
          <p:nvPr/>
        </p:nvPicPr>
        <p:blipFill rotWithShape="1">
          <a:blip r:embed="rId3">
            <a:alphaModFix/>
          </a:blip>
          <a:srcRect t="7175"/>
          <a:stretch/>
        </p:blipFill>
        <p:spPr>
          <a:xfrm>
            <a:off x="3224536" y="1215525"/>
            <a:ext cx="3411026" cy="32902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71525" y="31062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sz="2200" b="1" u="sng">
                <a:latin typeface="Times New Roman"/>
                <a:ea typeface="Times New Roman"/>
                <a:cs typeface="Times New Roman"/>
                <a:sym typeface="Times New Roman"/>
              </a:rPr>
              <a:t>ABSTRACT</a:t>
            </a:r>
            <a:endParaRPr sz="4000" b="1" u="sng"/>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30200" algn="just" rtl="0">
              <a:lnSpc>
                <a:spcPct val="95000"/>
              </a:lnSpc>
              <a:spcBef>
                <a:spcPts val="70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The main objective of developing gaming projects with Python is to enhance your overall ability and interaction while communicating with the programming language.</a:t>
            </a:r>
            <a:endParaRPr sz="1600">
              <a:solidFill>
                <a:schemeClr val="dk1"/>
              </a:solidFill>
              <a:latin typeface="Times New Roman"/>
              <a:ea typeface="Times New Roman"/>
              <a:cs typeface="Times New Roman"/>
              <a:sym typeface="Times New Roman"/>
            </a:endParaRPr>
          </a:p>
          <a:p>
            <a:pPr marL="457200" lvl="0" indent="-330200" algn="just" rtl="0">
              <a:lnSpc>
                <a:spcPct val="95000"/>
              </a:lnSpc>
              <a:spcBef>
                <a:spcPts val="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In this project we will learn the different patterns of object-oriented programming and develop your skills to the next level. </a:t>
            </a:r>
            <a:endParaRPr sz="1600">
              <a:solidFill>
                <a:schemeClr val="dk1"/>
              </a:solidFill>
              <a:latin typeface="Times New Roman"/>
              <a:ea typeface="Times New Roman"/>
              <a:cs typeface="Times New Roman"/>
              <a:sym typeface="Times New Roman"/>
            </a:endParaRPr>
          </a:p>
          <a:p>
            <a:pPr marL="457200" lvl="0" indent="-330200" algn="just" rtl="0">
              <a:lnSpc>
                <a:spcPct val="95000"/>
              </a:lnSpc>
              <a:spcBef>
                <a:spcPts val="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In our opinion, the best quality skill that we develop while working on solving gaming projects is the significant characteristic of planning.</a:t>
            </a:r>
            <a:endParaRPr sz="1600">
              <a:solidFill>
                <a:schemeClr val="dk1"/>
              </a:solidFill>
              <a:latin typeface="Times New Roman"/>
              <a:ea typeface="Times New Roman"/>
              <a:cs typeface="Times New Roman"/>
              <a:sym typeface="Times New Roman"/>
            </a:endParaRPr>
          </a:p>
          <a:p>
            <a:pPr marL="457200" lvl="0" indent="-330200" algn="just" rtl="0">
              <a:lnSpc>
                <a:spcPct val="95000"/>
              </a:lnSpc>
              <a:spcBef>
                <a:spcPts val="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Our team has developed an entire working plan and how the gaming project must look like from the beginning. This planning feature allows us to interpret and modify our code along our journey.</a:t>
            </a:r>
            <a:endParaRPr sz="1600">
              <a:solidFill>
                <a:schemeClr val="dk1"/>
              </a:solidFill>
              <a:latin typeface="Times New Roman"/>
              <a:ea typeface="Times New Roman"/>
              <a:cs typeface="Times New Roman"/>
              <a:sym typeface="Times New Roman"/>
            </a:endParaRPr>
          </a:p>
          <a:p>
            <a:pPr marL="0" lvl="0" indent="0" algn="just" rtl="0">
              <a:lnSpc>
                <a:spcPct val="95000"/>
              </a:lnSpc>
              <a:spcBef>
                <a:spcPts val="700"/>
              </a:spcBef>
              <a:spcAft>
                <a:spcPts val="0"/>
              </a:spcAft>
              <a:buNone/>
            </a:pPr>
            <a:r>
              <a:rPr lang="en-GB" sz="1460">
                <a:solidFill>
                  <a:schemeClr val="dk1"/>
                </a:solidFill>
                <a:latin typeface="Times New Roman"/>
                <a:ea typeface="Times New Roman"/>
                <a:cs typeface="Times New Roman"/>
                <a:sym typeface="Times New Roman"/>
              </a:rPr>
              <a:t> </a:t>
            </a:r>
            <a:endParaRPr sz="1460">
              <a:solidFill>
                <a:schemeClr val="dk1"/>
              </a:solidFill>
              <a:latin typeface="Times New Roman"/>
              <a:ea typeface="Times New Roman"/>
              <a:cs typeface="Times New Roman"/>
              <a:sym typeface="Times New Roman"/>
            </a:endParaRPr>
          </a:p>
          <a:p>
            <a:pPr marL="457200" lvl="0" indent="0" algn="just" rtl="0">
              <a:lnSpc>
                <a:spcPct val="95000"/>
              </a:lnSpc>
              <a:spcBef>
                <a:spcPts val="1200"/>
              </a:spcBef>
              <a:spcAft>
                <a:spcPts val="1200"/>
              </a:spcAft>
              <a:buNone/>
            </a:pPr>
            <a:endParaRPr sz="1420"/>
          </a:p>
        </p:txBody>
      </p:sp>
      <p:pic>
        <p:nvPicPr>
          <p:cNvPr id="62" name="Google Shape;62;p14"/>
          <p:cNvPicPr preferRelativeResize="0"/>
          <p:nvPr/>
        </p:nvPicPr>
        <p:blipFill rotWithShape="1">
          <a:blip r:embed="rId3">
            <a:alphaModFix/>
          </a:blip>
          <a:srcRect b="7740"/>
          <a:stretch/>
        </p:blipFill>
        <p:spPr>
          <a:xfrm>
            <a:off x="3199550" y="3227275"/>
            <a:ext cx="2744900" cy="18181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just" rtl="0">
              <a:lnSpc>
                <a:spcPct val="115000"/>
              </a:lnSpc>
              <a:spcBef>
                <a:spcPts val="600"/>
              </a:spcBef>
              <a:spcAft>
                <a:spcPts val="600"/>
              </a:spcAft>
              <a:buNone/>
            </a:pPr>
            <a:r>
              <a:rPr lang="en-GB" sz="2000" b="1">
                <a:highlight>
                  <a:schemeClr val="lt1"/>
                </a:highlight>
                <a:latin typeface="Times New Roman"/>
                <a:ea typeface="Times New Roman"/>
                <a:cs typeface="Times New Roman"/>
                <a:sym typeface="Times New Roman"/>
              </a:rPr>
              <a:t>FATE AT CHOICES</a:t>
            </a:r>
            <a:endParaRPr sz="2000" b="1"/>
          </a:p>
        </p:txBody>
      </p:sp>
      <p:sp>
        <p:nvSpPr>
          <p:cNvPr id="177" name="Google Shape;177;p3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20000"/>
          </a:bodyPr>
          <a:lstStyle/>
          <a:p>
            <a:pPr marL="457200" lvl="0" indent="-334327" algn="l" rtl="0">
              <a:spcBef>
                <a:spcPts val="0"/>
              </a:spcBef>
              <a:spcAft>
                <a:spcPts val="0"/>
              </a:spcAft>
              <a:buClr>
                <a:srgbClr val="232323"/>
              </a:buClr>
              <a:buSzPct val="100000"/>
              <a:buFont typeface="Times New Roman"/>
              <a:buChar char="❖"/>
            </a:pPr>
            <a:r>
              <a:rPr lang="en-GB">
                <a:solidFill>
                  <a:srgbClr val="232323"/>
                </a:solidFill>
                <a:highlight>
                  <a:srgbClr val="FFFFFF"/>
                </a:highlight>
                <a:latin typeface="Times New Roman"/>
                <a:ea typeface="Times New Roman"/>
                <a:cs typeface="Times New Roman"/>
                <a:sym typeface="Times New Roman"/>
              </a:rPr>
              <a:t>A Text-Based Adventure Game is a type of game in which a player has to make choices (Yes / No) in every step of the game.</a:t>
            </a:r>
            <a:endParaRPr>
              <a:solidFill>
                <a:srgbClr val="232323"/>
              </a:solidFill>
              <a:highlight>
                <a:srgbClr val="FFFFFF"/>
              </a:highlight>
              <a:latin typeface="Times New Roman"/>
              <a:ea typeface="Times New Roman"/>
              <a:cs typeface="Times New Roman"/>
              <a:sym typeface="Times New Roman"/>
            </a:endParaRPr>
          </a:p>
          <a:p>
            <a:pPr marL="457200" lvl="0" indent="0" algn="l" rtl="0">
              <a:spcBef>
                <a:spcPts val="1500"/>
              </a:spcBef>
              <a:spcAft>
                <a:spcPts val="0"/>
              </a:spcAft>
              <a:buNone/>
            </a:pPr>
            <a:endParaRPr>
              <a:solidFill>
                <a:srgbClr val="232323"/>
              </a:solidFill>
              <a:highlight>
                <a:srgbClr val="FFFFFF"/>
              </a:highlight>
              <a:latin typeface="Times New Roman"/>
              <a:ea typeface="Times New Roman"/>
              <a:cs typeface="Times New Roman"/>
              <a:sym typeface="Times New Roman"/>
            </a:endParaRPr>
          </a:p>
          <a:p>
            <a:pPr marL="457200" lvl="0" indent="-334327" algn="l" rtl="0">
              <a:spcBef>
                <a:spcPts val="1500"/>
              </a:spcBef>
              <a:spcAft>
                <a:spcPts val="0"/>
              </a:spcAft>
              <a:buClr>
                <a:srgbClr val="232323"/>
              </a:buClr>
              <a:buSzPct val="100000"/>
              <a:buFont typeface="Times New Roman"/>
              <a:buChar char="❖"/>
            </a:pPr>
            <a:r>
              <a:rPr lang="en-GB">
                <a:solidFill>
                  <a:srgbClr val="232323"/>
                </a:solidFill>
                <a:highlight>
                  <a:srgbClr val="FFFFFF"/>
                </a:highlight>
                <a:latin typeface="Times New Roman"/>
                <a:ea typeface="Times New Roman"/>
                <a:cs typeface="Times New Roman"/>
                <a:sym typeface="Times New Roman"/>
              </a:rPr>
              <a:t>Based on these choices, the storyline changes, and at last, we get to know that whether the player wins or loses the game.</a:t>
            </a:r>
            <a:endParaRPr>
              <a:solidFill>
                <a:srgbClr val="232323"/>
              </a:solidFill>
              <a:highlight>
                <a:srgbClr val="FFFFFF"/>
              </a:highlight>
              <a:latin typeface="Times New Roman"/>
              <a:ea typeface="Times New Roman"/>
              <a:cs typeface="Times New Roman"/>
              <a:sym typeface="Times New Roman"/>
            </a:endParaRPr>
          </a:p>
          <a:p>
            <a:pPr marL="457200" lvl="0" indent="0" algn="l" rtl="0">
              <a:spcBef>
                <a:spcPts val="1500"/>
              </a:spcBef>
              <a:spcAft>
                <a:spcPts val="0"/>
              </a:spcAft>
              <a:buNone/>
            </a:pPr>
            <a:endParaRPr>
              <a:solidFill>
                <a:srgbClr val="232323"/>
              </a:solidFill>
              <a:highlight>
                <a:srgbClr val="FFFFFF"/>
              </a:highlight>
              <a:latin typeface="Times New Roman"/>
              <a:ea typeface="Times New Roman"/>
              <a:cs typeface="Times New Roman"/>
              <a:sym typeface="Times New Roman"/>
            </a:endParaRPr>
          </a:p>
          <a:p>
            <a:pPr marL="457200" lvl="0" indent="-334327" algn="l" rtl="0">
              <a:spcBef>
                <a:spcPts val="1500"/>
              </a:spcBef>
              <a:spcAft>
                <a:spcPts val="0"/>
              </a:spcAft>
              <a:buClr>
                <a:srgbClr val="232323"/>
              </a:buClr>
              <a:buSzPct val="100000"/>
              <a:buFont typeface="Times New Roman"/>
              <a:buChar char="❖"/>
            </a:pPr>
            <a:r>
              <a:rPr lang="en-GB">
                <a:solidFill>
                  <a:srgbClr val="202122"/>
                </a:solidFill>
                <a:highlight>
                  <a:srgbClr val="FFFFFF"/>
                </a:highlight>
                <a:latin typeface="Times New Roman"/>
                <a:ea typeface="Times New Roman"/>
                <a:cs typeface="Times New Roman"/>
                <a:sym typeface="Times New Roman"/>
              </a:rPr>
              <a:t>a text-based game is any electronic game whereby information is conveyed as encoded text in the user interface.</a:t>
            </a:r>
            <a:endParaRPr>
              <a:solidFill>
                <a:srgbClr val="232323"/>
              </a:solidFill>
              <a:highlight>
                <a:srgbClr val="FFFFFF"/>
              </a:highlight>
              <a:latin typeface="Times New Roman"/>
              <a:ea typeface="Times New Roman"/>
              <a:cs typeface="Times New Roman"/>
              <a:sym typeface="Times New Roman"/>
            </a:endParaRPr>
          </a:p>
          <a:p>
            <a:pPr marL="0" lvl="0" indent="0" algn="l" rtl="0">
              <a:spcBef>
                <a:spcPts val="1500"/>
              </a:spcBef>
              <a:spcAft>
                <a:spcPts val="1200"/>
              </a:spcAft>
              <a:buNone/>
            </a:pPr>
            <a:endParaRPr sz="1600">
              <a:solidFill>
                <a:schemeClr val="dk1"/>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3"/>
          <p:cNvSpPr txBox="1">
            <a:spLocks noGrp="1"/>
          </p:cNvSpPr>
          <p:nvPr>
            <p:ph type="body" idx="1"/>
          </p:nvPr>
        </p:nvSpPr>
        <p:spPr>
          <a:xfrm>
            <a:off x="311700" y="501275"/>
            <a:ext cx="8520600" cy="4067700"/>
          </a:xfrm>
          <a:prstGeom prst="rect">
            <a:avLst/>
          </a:prstGeom>
        </p:spPr>
        <p:txBody>
          <a:bodyPr spcFirstLastPara="1" wrap="square" lIns="91425" tIns="91425" rIns="91425" bIns="91425" anchor="t" anchorCtr="0">
            <a:normAutofit/>
          </a:bodyPr>
          <a:lstStyle/>
          <a:p>
            <a:pPr marL="0" lvl="0" indent="0" algn="l" rtl="0">
              <a:spcBef>
                <a:spcPts val="700"/>
              </a:spcBef>
              <a:spcAft>
                <a:spcPts val="0"/>
              </a:spcAft>
              <a:buNone/>
            </a:pPr>
            <a:endParaRPr sz="1400">
              <a:solidFill>
                <a:schemeClr val="dk1"/>
              </a:solidFill>
            </a:endParaRPr>
          </a:p>
          <a:p>
            <a:pPr marL="457200" lvl="0" indent="-330200" algn="l" rtl="0">
              <a:spcBef>
                <a:spcPts val="70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Here are the screenshots of different conditions </a:t>
            </a:r>
            <a:endParaRPr sz="1600">
              <a:solidFill>
                <a:schemeClr val="dk1"/>
              </a:solidFill>
              <a:latin typeface="Times New Roman"/>
              <a:ea typeface="Times New Roman"/>
              <a:cs typeface="Times New Roman"/>
              <a:sym typeface="Times New Roman"/>
            </a:endParaRPr>
          </a:p>
          <a:p>
            <a:pPr marL="0" lvl="0" indent="0" algn="l" rtl="0">
              <a:spcBef>
                <a:spcPts val="700"/>
              </a:spcBef>
              <a:spcAft>
                <a:spcPts val="0"/>
              </a:spcAft>
              <a:buNone/>
            </a:pPr>
            <a:r>
              <a:rPr lang="en-GB" sz="1600">
                <a:solidFill>
                  <a:schemeClr val="dk1"/>
                </a:solidFill>
                <a:latin typeface="Times New Roman"/>
                <a:ea typeface="Times New Roman"/>
                <a:cs typeface="Times New Roman"/>
                <a:sym typeface="Times New Roman"/>
              </a:rPr>
              <a:t>          of the fate game when executed. </a:t>
            </a:r>
            <a:endParaRPr sz="1600">
              <a:solidFill>
                <a:schemeClr val="dk1"/>
              </a:solidFill>
              <a:latin typeface="Times New Roman"/>
              <a:ea typeface="Times New Roman"/>
              <a:cs typeface="Times New Roman"/>
              <a:sym typeface="Times New Roman"/>
            </a:endParaRPr>
          </a:p>
          <a:p>
            <a:pPr marL="0" lvl="0" indent="0" algn="l" rtl="0">
              <a:spcBef>
                <a:spcPts val="600"/>
              </a:spcBef>
              <a:spcAft>
                <a:spcPts val="1200"/>
              </a:spcAft>
              <a:buNone/>
            </a:pPr>
            <a:endParaRPr/>
          </a:p>
        </p:txBody>
      </p:sp>
      <p:pic>
        <p:nvPicPr>
          <p:cNvPr id="183" name="Google Shape;183;p33"/>
          <p:cNvPicPr preferRelativeResize="0"/>
          <p:nvPr/>
        </p:nvPicPr>
        <p:blipFill>
          <a:blip r:embed="rId3">
            <a:alphaModFix/>
          </a:blip>
          <a:stretch>
            <a:fillRect/>
          </a:stretch>
        </p:blipFill>
        <p:spPr>
          <a:xfrm>
            <a:off x="3646050" y="1273025"/>
            <a:ext cx="4855467" cy="32959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89" name="Google Shape;189;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90" name="Google Shape;190;p34"/>
          <p:cNvPicPr preferRelativeResize="0"/>
          <p:nvPr/>
        </p:nvPicPr>
        <p:blipFill>
          <a:blip r:embed="rId3">
            <a:alphaModFix/>
          </a:blip>
          <a:stretch>
            <a:fillRect/>
          </a:stretch>
        </p:blipFill>
        <p:spPr>
          <a:xfrm>
            <a:off x="311700" y="501675"/>
            <a:ext cx="4072726" cy="4007401"/>
          </a:xfrm>
          <a:prstGeom prst="rect">
            <a:avLst/>
          </a:prstGeom>
          <a:noFill/>
          <a:ln>
            <a:noFill/>
          </a:ln>
        </p:spPr>
      </p:pic>
      <p:pic>
        <p:nvPicPr>
          <p:cNvPr id="191" name="Google Shape;191;p34"/>
          <p:cNvPicPr preferRelativeResize="0"/>
          <p:nvPr/>
        </p:nvPicPr>
        <p:blipFill>
          <a:blip r:embed="rId4">
            <a:alphaModFix/>
          </a:blip>
          <a:stretch>
            <a:fillRect/>
          </a:stretch>
        </p:blipFill>
        <p:spPr>
          <a:xfrm>
            <a:off x="4656350" y="501674"/>
            <a:ext cx="4175949" cy="38997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5"/>
          <p:cNvSpPr txBox="1">
            <a:spLocks noGrp="1"/>
          </p:cNvSpPr>
          <p:nvPr>
            <p:ph type="title"/>
          </p:nvPr>
        </p:nvSpPr>
        <p:spPr>
          <a:xfrm>
            <a:off x="311700" y="445025"/>
            <a:ext cx="8520600" cy="568500"/>
          </a:xfrm>
          <a:prstGeom prst="rect">
            <a:avLst/>
          </a:prstGeom>
        </p:spPr>
        <p:txBody>
          <a:bodyPr spcFirstLastPara="1" wrap="square" lIns="91425" tIns="91425" rIns="91425" bIns="91425" anchor="t" anchorCtr="0">
            <a:normAutofit/>
          </a:bodyPr>
          <a:lstStyle/>
          <a:p>
            <a:pPr marL="0" lvl="0" indent="0" algn="just" rtl="0">
              <a:lnSpc>
                <a:spcPct val="107000"/>
              </a:lnSpc>
              <a:spcBef>
                <a:spcPts val="0"/>
              </a:spcBef>
              <a:spcAft>
                <a:spcPts val="0"/>
              </a:spcAft>
              <a:buNone/>
            </a:pPr>
            <a:r>
              <a:rPr lang="en-GB" sz="2000" b="1" u="sng">
                <a:latin typeface="Times New Roman"/>
                <a:ea typeface="Times New Roman"/>
                <a:cs typeface="Times New Roman"/>
                <a:sym typeface="Times New Roman"/>
              </a:rPr>
              <a:t>ROCK PAPER SCISSORS</a:t>
            </a:r>
            <a:endParaRPr sz="2000" u="sng">
              <a:latin typeface="Times New Roman"/>
              <a:ea typeface="Times New Roman"/>
              <a:cs typeface="Times New Roman"/>
              <a:sym typeface="Times New Roman"/>
            </a:endParaRPr>
          </a:p>
        </p:txBody>
      </p:sp>
      <p:sp>
        <p:nvSpPr>
          <p:cNvPr id="197" name="Google Shape;197;p35"/>
          <p:cNvSpPr txBox="1">
            <a:spLocks noGrp="1"/>
          </p:cNvSpPr>
          <p:nvPr>
            <p:ph type="body" idx="1"/>
          </p:nvPr>
        </p:nvSpPr>
        <p:spPr>
          <a:xfrm>
            <a:off x="311700" y="1122425"/>
            <a:ext cx="8520600" cy="3854400"/>
          </a:xfrm>
          <a:prstGeom prst="rect">
            <a:avLst/>
          </a:prstGeom>
        </p:spPr>
        <p:txBody>
          <a:bodyPr spcFirstLastPara="1" wrap="square" lIns="91425" tIns="91425" rIns="91425" bIns="91425" anchor="t" anchorCtr="0">
            <a:normAutofit/>
          </a:bodyPr>
          <a:lstStyle/>
          <a:p>
            <a:pPr marL="457200" lvl="0" indent="-323850" algn="just" rtl="0">
              <a:lnSpc>
                <a:spcPct val="107000"/>
              </a:lnSpc>
              <a:spcBef>
                <a:spcPts val="0"/>
              </a:spcBef>
              <a:spcAft>
                <a:spcPts val="0"/>
              </a:spcAft>
              <a:buClr>
                <a:schemeClr val="dk1"/>
              </a:buClr>
              <a:buSzPts val="1500"/>
              <a:buFont typeface="Times New Roman"/>
              <a:buChar char="❖"/>
            </a:pPr>
            <a:r>
              <a:rPr lang="en-GB" sz="1500">
                <a:solidFill>
                  <a:schemeClr val="dk1"/>
                </a:solidFill>
                <a:highlight>
                  <a:schemeClr val="lt1"/>
                </a:highlight>
                <a:latin typeface="Times New Roman"/>
                <a:ea typeface="Times New Roman"/>
                <a:cs typeface="Times New Roman"/>
                <a:sym typeface="Times New Roman"/>
              </a:rPr>
              <a:t>The players may count aloud to three, or speak the name of the game (e.g., "Rock! Paper! Scissors!"), either raising one hand in a fist and swinging it down with each syllable or holding it behind their back. They then "throw" by extending it towards their opponent.</a:t>
            </a:r>
            <a:endParaRPr sz="1500">
              <a:solidFill>
                <a:schemeClr val="dk1"/>
              </a:solidFill>
              <a:highlight>
                <a:schemeClr val="lt1"/>
              </a:highlight>
              <a:latin typeface="Times New Roman"/>
              <a:ea typeface="Times New Roman"/>
              <a:cs typeface="Times New Roman"/>
              <a:sym typeface="Times New Roman"/>
            </a:endParaRPr>
          </a:p>
          <a:p>
            <a:pPr marL="457200" lvl="0" indent="-323850" algn="just" rtl="0">
              <a:lnSpc>
                <a:spcPct val="107000"/>
              </a:lnSpc>
              <a:spcBef>
                <a:spcPts val="0"/>
              </a:spcBef>
              <a:spcAft>
                <a:spcPts val="0"/>
              </a:spcAft>
              <a:buClr>
                <a:schemeClr val="dk1"/>
              </a:buClr>
              <a:buSzPts val="1500"/>
              <a:buFont typeface="Times New Roman"/>
              <a:buChar char="❖"/>
            </a:pPr>
            <a:r>
              <a:rPr lang="en-GB" sz="1500">
                <a:solidFill>
                  <a:schemeClr val="dk1"/>
                </a:solidFill>
                <a:highlight>
                  <a:schemeClr val="lt1"/>
                </a:highlight>
                <a:latin typeface="Times New Roman"/>
                <a:ea typeface="Times New Roman"/>
                <a:cs typeface="Times New Roman"/>
                <a:sym typeface="Times New Roman"/>
              </a:rPr>
              <a:t>Variations include a version where players throw immediately on the third count (thus throwing on the count of "Scissors!"), or a version where they shake their hands three times before "throwing".</a:t>
            </a:r>
            <a:endParaRPr/>
          </a:p>
        </p:txBody>
      </p:sp>
      <p:pic>
        <p:nvPicPr>
          <p:cNvPr id="198" name="Google Shape;198;p35"/>
          <p:cNvPicPr preferRelativeResize="0"/>
          <p:nvPr/>
        </p:nvPicPr>
        <p:blipFill>
          <a:blip r:embed="rId3">
            <a:alphaModFix/>
          </a:blip>
          <a:stretch>
            <a:fillRect/>
          </a:stretch>
        </p:blipFill>
        <p:spPr>
          <a:xfrm>
            <a:off x="3017625" y="2414300"/>
            <a:ext cx="3108750" cy="27292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6"/>
          <p:cNvSpPr txBox="1">
            <a:spLocks noGrp="1"/>
          </p:cNvSpPr>
          <p:nvPr>
            <p:ph type="body" idx="1"/>
          </p:nvPr>
        </p:nvSpPr>
        <p:spPr>
          <a:xfrm>
            <a:off x="479075"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Game while execution</a:t>
            </a:r>
            <a:endParaRPr>
              <a:solidFill>
                <a:schemeClr val="dk1"/>
              </a:solidFill>
              <a:latin typeface="Times New Roman"/>
              <a:ea typeface="Times New Roman"/>
              <a:cs typeface="Times New Roman"/>
              <a:sym typeface="Times New Roman"/>
            </a:endParaRPr>
          </a:p>
        </p:txBody>
      </p:sp>
      <p:pic>
        <p:nvPicPr>
          <p:cNvPr id="204" name="Google Shape;204;p36"/>
          <p:cNvPicPr preferRelativeResize="0"/>
          <p:nvPr/>
        </p:nvPicPr>
        <p:blipFill>
          <a:blip r:embed="rId3">
            <a:alphaModFix/>
          </a:blip>
          <a:stretch>
            <a:fillRect/>
          </a:stretch>
        </p:blipFill>
        <p:spPr>
          <a:xfrm>
            <a:off x="3914625" y="226300"/>
            <a:ext cx="4781550" cy="47815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Google Shape;209;p37"/>
          <p:cNvPicPr preferRelativeResize="0"/>
          <p:nvPr/>
        </p:nvPicPr>
        <p:blipFill>
          <a:blip r:embed="rId3">
            <a:alphaModFix/>
          </a:blip>
          <a:stretch>
            <a:fillRect/>
          </a:stretch>
        </p:blipFill>
        <p:spPr>
          <a:xfrm>
            <a:off x="436525" y="713000"/>
            <a:ext cx="3886845" cy="3855875"/>
          </a:xfrm>
          <a:prstGeom prst="rect">
            <a:avLst/>
          </a:prstGeom>
          <a:noFill/>
          <a:ln>
            <a:noFill/>
          </a:ln>
        </p:spPr>
      </p:pic>
      <p:pic>
        <p:nvPicPr>
          <p:cNvPr id="210" name="Google Shape;210;p37"/>
          <p:cNvPicPr preferRelativeResize="0"/>
          <p:nvPr/>
        </p:nvPicPr>
        <p:blipFill>
          <a:blip r:embed="rId4">
            <a:alphaModFix/>
          </a:blip>
          <a:stretch>
            <a:fillRect/>
          </a:stretch>
        </p:blipFill>
        <p:spPr>
          <a:xfrm>
            <a:off x="4560750" y="713000"/>
            <a:ext cx="4271549" cy="38558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just" rtl="0">
              <a:lnSpc>
                <a:spcPct val="87000"/>
              </a:lnSpc>
              <a:spcBef>
                <a:spcPts val="0"/>
              </a:spcBef>
              <a:spcAft>
                <a:spcPts val="800"/>
              </a:spcAft>
              <a:buNone/>
            </a:pPr>
            <a:r>
              <a:rPr lang="en-GB" sz="2000" b="1" u="sng">
                <a:latin typeface="Times New Roman"/>
                <a:ea typeface="Times New Roman"/>
                <a:cs typeface="Times New Roman"/>
                <a:sym typeface="Times New Roman"/>
              </a:rPr>
              <a:t>FRUIT NINJA</a:t>
            </a:r>
            <a:endParaRPr sz="2000" b="1" u="sng">
              <a:latin typeface="Times New Roman"/>
              <a:ea typeface="Times New Roman"/>
              <a:cs typeface="Times New Roman"/>
              <a:sym typeface="Times New Roman"/>
            </a:endParaRPr>
          </a:p>
        </p:txBody>
      </p:sp>
      <p:sp>
        <p:nvSpPr>
          <p:cNvPr id="216" name="Google Shape;216;p38"/>
          <p:cNvSpPr txBox="1"/>
          <p:nvPr/>
        </p:nvSpPr>
        <p:spPr>
          <a:xfrm>
            <a:off x="311700" y="2266625"/>
            <a:ext cx="7148700" cy="2124000"/>
          </a:xfrm>
          <a:prstGeom prst="rect">
            <a:avLst/>
          </a:prstGeom>
          <a:noFill/>
          <a:ln>
            <a:noFill/>
          </a:ln>
        </p:spPr>
        <p:txBody>
          <a:bodyPr spcFirstLastPara="1" wrap="square" lIns="91425" tIns="91425" rIns="91425" bIns="91425" anchor="t" anchorCtr="0">
            <a:spAutoFit/>
          </a:bodyPr>
          <a:lstStyle/>
          <a:p>
            <a:pPr marL="457200" lvl="0" indent="-317500" algn="just" rtl="0">
              <a:lnSpc>
                <a:spcPct val="87000"/>
              </a:lnSpc>
              <a:spcBef>
                <a:spcPts val="0"/>
              </a:spcBef>
              <a:spcAft>
                <a:spcPts val="0"/>
              </a:spcAft>
              <a:buClr>
                <a:schemeClr val="dk1"/>
              </a:buClr>
              <a:buSzPts val="1400"/>
              <a:buFont typeface="Times New Roman"/>
              <a:buChar char="❖"/>
            </a:pPr>
            <a:r>
              <a:rPr lang="en-GB">
                <a:solidFill>
                  <a:schemeClr val="dk1"/>
                </a:solidFill>
                <a:highlight>
                  <a:schemeClr val="lt1"/>
                </a:highlight>
                <a:latin typeface="Times New Roman"/>
                <a:ea typeface="Times New Roman"/>
                <a:cs typeface="Times New Roman"/>
                <a:sym typeface="Times New Roman"/>
              </a:rPr>
              <a:t>In Fruit Ninja, the player slices fruit with a blade controlled via the mouse. As the fruit is thrown onto the screen, the player swipes their mouse across the screen to create a slicing motion, attempting to slice the fruit in half. </a:t>
            </a:r>
            <a:endParaRPr>
              <a:solidFill>
                <a:schemeClr val="dk1"/>
              </a:solidFill>
              <a:highlight>
                <a:schemeClr val="lt1"/>
              </a:highlight>
              <a:latin typeface="Times New Roman"/>
              <a:ea typeface="Times New Roman"/>
              <a:cs typeface="Times New Roman"/>
              <a:sym typeface="Times New Roman"/>
            </a:endParaRPr>
          </a:p>
          <a:p>
            <a:pPr marL="457200" lvl="0" indent="-317500" algn="just" rtl="0">
              <a:lnSpc>
                <a:spcPct val="87000"/>
              </a:lnSpc>
              <a:spcBef>
                <a:spcPts val="0"/>
              </a:spcBef>
              <a:spcAft>
                <a:spcPts val="0"/>
              </a:spcAft>
              <a:buClr>
                <a:schemeClr val="dk1"/>
              </a:buClr>
              <a:buSzPts val="1400"/>
              <a:buFont typeface="Times New Roman"/>
              <a:buChar char="❖"/>
            </a:pPr>
            <a:r>
              <a:rPr lang="en-GB">
                <a:solidFill>
                  <a:schemeClr val="dk1"/>
                </a:solidFill>
                <a:highlight>
                  <a:schemeClr val="lt1"/>
                </a:highlight>
                <a:latin typeface="Times New Roman"/>
                <a:ea typeface="Times New Roman"/>
                <a:cs typeface="Times New Roman"/>
                <a:sym typeface="Times New Roman"/>
              </a:rPr>
              <a:t>Extra points are awarded for slicing multiple fruits with one swipe (called "combo’s). Players must slice all fruit; if three fruits are missed, the game ends, but upon reaching scores that are multiples of one hundred, the player will gain an extra life (unless they have not missed a piece of fruit already). </a:t>
            </a:r>
            <a:endParaRPr>
              <a:solidFill>
                <a:schemeClr val="dk1"/>
              </a:solidFill>
              <a:highlight>
                <a:schemeClr val="lt1"/>
              </a:highlight>
              <a:latin typeface="Times New Roman"/>
              <a:ea typeface="Times New Roman"/>
              <a:cs typeface="Times New Roman"/>
              <a:sym typeface="Times New Roman"/>
            </a:endParaRPr>
          </a:p>
          <a:p>
            <a:pPr marL="457200" lvl="0" indent="-317500" algn="just" rtl="0">
              <a:lnSpc>
                <a:spcPct val="87000"/>
              </a:lnSpc>
              <a:spcBef>
                <a:spcPts val="0"/>
              </a:spcBef>
              <a:spcAft>
                <a:spcPts val="0"/>
              </a:spcAft>
              <a:buClr>
                <a:schemeClr val="dk1"/>
              </a:buClr>
              <a:buSzPts val="1400"/>
              <a:buFont typeface="Times New Roman"/>
              <a:buChar char="❖"/>
            </a:pPr>
            <a:r>
              <a:rPr lang="en-GB">
                <a:solidFill>
                  <a:schemeClr val="dk1"/>
                </a:solidFill>
                <a:highlight>
                  <a:schemeClr val="lt1"/>
                </a:highlight>
                <a:latin typeface="Times New Roman"/>
                <a:ea typeface="Times New Roman"/>
                <a:cs typeface="Times New Roman"/>
                <a:sym typeface="Times New Roman"/>
              </a:rPr>
              <a:t>Bombs are occasionally thrown onto the screen, and will also end the game should the player slice them.</a:t>
            </a:r>
            <a:endParaRPr>
              <a:solidFill>
                <a:schemeClr val="dk1"/>
              </a:solidFill>
              <a:latin typeface="Times New Roman"/>
              <a:ea typeface="Times New Roman"/>
              <a:cs typeface="Times New Roman"/>
              <a:sym typeface="Times New Roman"/>
            </a:endParaRPr>
          </a:p>
        </p:txBody>
      </p:sp>
      <p:pic>
        <p:nvPicPr>
          <p:cNvPr id="217" name="Google Shape;217;p38"/>
          <p:cNvPicPr preferRelativeResize="0"/>
          <p:nvPr/>
        </p:nvPicPr>
        <p:blipFill rotWithShape="1">
          <a:blip r:embed="rId3">
            <a:alphaModFix/>
          </a:blip>
          <a:srcRect l="9222" b="11174"/>
          <a:stretch/>
        </p:blipFill>
        <p:spPr>
          <a:xfrm>
            <a:off x="5042225" y="394525"/>
            <a:ext cx="965375" cy="1019000"/>
          </a:xfrm>
          <a:prstGeom prst="rect">
            <a:avLst/>
          </a:prstGeom>
          <a:noFill/>
          <a:ln>
            <a:noFill/>
          </a:ln>
        </p:spPr>
      </p:pic>
      <p:pic>
        <p:nvPicPr>
          <p:cNvPr id="218" name="Google Shape;218;p38"/>
          <p:cNvPicPr preferRelativeResize="0"/>
          <p:nvPr/>
        </p:nvPicPr>
        <p:blipFill>
          <a:blip r:embed="rId4">
            <a:alphaModFix/>
          </a:blip>
          <a:stretch>
            <a:fillRect/>
          </a:stretch>
        </p:blipFill>
        <p:spPr>
          <a:xfrm>
            <a:off x="2264625" y="296675"/>
            <a:ext cx="1594300" cy="1594300"/>
          </a:xfrm>
          <a:prstGeom prst="rect">
            <a:avLst/>
          </a:prstGeom>
          <a:noFill/>
          <a:ln>
            <a:noFill/>
          </a:ln>
        </p:spPr>
      </p:pic>
      <p:pic>
        <p:nvPicPr>
          <p:cNvPr id="219" name="Google Shape;219;p38"/>
          <p:cNvPicPr preferRelativeResize="0"/>
          <p:nvPr/>
        </p:nvPicPr>
        <p:blipFill>
          <a:blip r:embed="rId5">
            <a:alphaModFix/>
          </a:blip>
          <a:stretch>
            <a:fillRect/>
          </a:stretch>
        </p:blipFill>
        <p:spPr>
          <a:xfrm>
            <a:off x="3822681" y="296675"/>
            <a:ext cx="1063425" cy="1116850"/>
          </a:xfrm>
          <a:prstGeom prst="rect">
            <a:avLst/>
          </a:prstGeom>
          <a:noFill/>
          <a:ln>
            <a:noFill/>
          </a:ln>
        </p:spPr>
      </p:pic>
      <p:pic>
        <p:nvPicPr>
          <p:cNvPr id="220" name="Google Shape;220;p38"/>
          <p:cNvPicPr preferRelativeResize="0"/>
          <p:nvPr/>
        </p:nvPicPr>
        <p:blipFill>
          <a:blip r:embed="rId6">
            <a:alphaModFix/>
          </a:blip>
          <a:stretch>
            <a:fillRect/>
          </a:stretch>
        </p:blipFill>
        <p:spPr>
          <a:xfrm>
            <a:off x="3858919" y="1155125"/>
            <a:ext cx="1135900" cy="1192975"/>
          </a:xfrm>
          <a:prstGeom prst="rect">
            <a:avLst/>
          </a:prstGeom>
          <a:noFill/>
          <a:ln>
            <a:noFill/>
          </a:ln>
        </p:spPr>
      </p:pic>
      <p:pic>
        <p:nvPicPr>
          <p:cNvPr id="221" name="Google Shape;221;p38"/>
          <p:cNvPicPr preferRelativeResize="0"/>
          <p:nvPr/>
        </p:nvPicPr>
        <p:blipFill>
          <a:blip r:embed="rId7">
            <a:alphaModFix/>
          </a:blip>
          <a:stretch>
            <a:fillRect/>
          </a:stretch>
        </p:blipFill>
        <p:spPr>
          <a:xfrm>
            <a:off x="6031296" y="928520"/>
            <a:ext cx="1135900" cy="1338104"/>
          </a:xfrm>
          <a:prstGeom prst="rect">
            <a:avLst/>
          </a:prstGeom>
          <a:noFill/>
          <a:ln>
            <a:noFill/>
          </a:ln>
        </p:spPr>
      </p:pic>
      <p:pic>
        <p:nvPicPr>
          <p:cNvPr id="222" name="Google Shape;222;p38"/>
          <p:cNvPicPr preferRelativeResize="0"/>
          <p:nvPr/>
        </p:nvPicPr>
        <p:blipFill>
          <a:blip r:embed="rId8">
            <a:alphaModFix amt="75000"/>
          </a:blip>
          <a:stretch>
            <a:fillRect/>
          </a:stretch>
        </p:blipFill>
        <p:spPr>
          <a:xfrm>
            <a:off x="7245375" y="205150"/>
            <a:ext cx="1661801" cy="139774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700"/>
              </a:spcBef>
              <a:spcAft>
                <a:spcPts val="0"/>
              </a:spcAft>
              <a:buNone/>
            </a:pPr>
            <a:endParaRPr sz="1400">
              <a:solidFill>
                <a:schemeClr val="dk1"/>
              </a:solidFill>
            </a:endParaRPr>
          </a:p>
          <a:p>
            <a:pPr marL="0" lvl="0" indent="0" algn="l" rtl="0">
              <a:spcBef>
                <a:spcPts val="700"/>
              </a:spcBef>
              <a:spcAft>
                <a:spcPts val="0"/>
              </a:spcAft>
              <a:buNone/>
            </a:pPr>
            <a:endParaRPr sz="1400">
              <a:solidFill>
                <a:schemeClr val="dk1"/>
              </a:solidFill>
            </a:endParaRPr>
          </a:p>
          <a:p>
            <a:pPr marL="457200" lvl="0" indent="-330200" algn="l" rtl="0">
              <a:spcBef>
                <a:spcPts val="70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Start page of the fruit ninja game.</a:t>
            </a:r>
            <a:endParaRPr sz="1600">
              <a:solidFill>
                <a:schemeClr val="dk1"/>
              </a:solidFill>
              <a:latin typeface="Times New Roman"/>
              <a:ea typeface="Times New Roman"/>
              <a:cs typeface="Times New Roman"/>
              <a:sym typeface="Times New Roman"/>
            </a:endParaRPr>
          </a:p>
          <a:p>
            <a:pPr marL="0" lvl="0" indent="0" algn="l" rtl="0">
              <a:spcBef>
                <a:spcPts val="0"/>
              </a:spcBef>
              <a:spcAft>
                <a:spcPts val="1200"/>
              </a:spcAft>
              <a:buNone/>
            </a:pPr>
            <a:endParaRPr/>
          </a:p>
        </p:txBody>
      </p:sp>
      <p:pic>
        <p:nvPicPr>
          <p:cNvPr id="228" name="Google Shape;228;p39"/>
          <p:cNvPicPr preferRelativeResize="0"/>
          <p:nvPr/>
        </p:nvPicPr>
        <p:blipFill rotWithShape="1">
          <a:blip r:embed="rId3">
            <a:alphaModFix/>
          </a:blip>
          <a:srcRect t="6349"/>
          <a:stretch/>
        </p:blipFill>
        <p:spPr>
          <a:xfrm>
            <a:off x="3717950" y="904075"/>
            <a:ext cx="4953550" cy="38253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4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34" name="Google Shape;234;p40"/>
          <p:cNvPicPr preferRelativeResize="0"/>
          <p:nvPr/>
        </p:nvPicPr>
        <p:blipFill rotWithShape="1">
          <a:blip r:embed="rId3">
            <a:alphaModFix/>
          </a:blip>
          <a:srcRect t="7629"/>
          <a:stretch/>
        </p:blipFill>
        <p:spPr>
          <a:xfrm>
            <a:off x="311700" y="743650"/>
            <a:ext cx="4415426" cy="3617125"/>
          </a:xfrm>
          <a:prstGeom prst="rect">
            <a:avLst/>
          </a:prstGeom>
          <a:noFill/>
          <a:ln>
            <a:noFill/>
          </a:ln>
        </p:spPr>
      </p:pic>
      <p:pic>
        <p:nvPicPr>
          <p:cNvPr id="235" name="Google Shape;235;p40"/>
          <p:cNvPicPr preferRelativeResize="0"/>
          <p:nvPr/>
        </p:nvPicPr>
        <p:blipFill rotWithShape="1">
          <a:blip r:embed="rId4">
            <a:alphaModFix/>
          </a:blip>
          <a:srcRect t="7629"/>
          <a:stretch/>
        </p:blipFill>
        <p:spPr>
          <a:xfrm>
            <a:off x="4727125" y="743650"/>
            <a:ext cx="4415426" cy="36171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41"/>
          <p:cNvSpPr txBox="1">
            <a:spLocks noGrp="1"/>
          </p:cNvSpPr>
          <p:nvPr>
            <p:ph type="title"/>
          </p:nvPr>
        </p:nvSpPr>
        <p:spPr>
          <a:xfrm>
            <a:off x="311700" y="479025"/>
            <a:ext cx="8520600" cy="572700"/>
          </a:xfrm>
          <a:prstGeom prst="rect">
            <a:avLst/>
          </a:prstGeom>
        </p:spPr>
        <p:txBody>
          <a:bodyPr spcFirstLastPara="1" wrap="square" lIns="91425" tIns="91425" rIns="91425" bIns="91425" anchor="t" anchorCtr="0">
            <a:normAutofit/>
          </a:bodyPr>
          <a:lstStyle/>
          <a:p>
            <a:pPr marL="63500" lvl="0" indent="0" algn="ctr" rtl="0">
              <a:lnSpc>
                <a:spcPct val="115000"/>
              </a:lnSpc>
              <a:spcBef>
                <a:spcPts val="300"/>
              </a:spcBef>
              <a:spcAft>
                <a:spcPts val="0"/>
              </a:spcAft>
              <a:buClr>
                <a:schemeClr val="dk1"/>
              </a:buClr>
              <a:buSzPts val="1100"/>
              <a:buFont typeface="Arial"/>
              <a:buNone/>
            </a:pPr>
            <a:r>
              <a:rPr lang="en-GB" sz="1800" b="1" u="sng">
                <a:latin typeface="Times New Roman"/>
                <a:ea typeface="Times New Roman"/>
                <a:cs typeface="Times New Roman"/>
                <a:sym typeface="Times New Roman"/>
              </a:rPr>
              <a:t>Conclusion &amp; Scope</a:t>
            </a:r>
            <a:endParaRPr sz="3200">
              <a:latin typeface="Times New Roman"/>
              <a:ea typeface="Times New Roman"/>
              <a:cs typeface="Times New Roman"/>
              <a:sym typeface="Times New Roman"/>
            </a:endParaRPr>
          </a:p>
        </p:txBody>
      </p:sp>
      <p:sp>
        <p:nvSpPr>
          <p:cNvPr id="241" name="Google Shape;241;p4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25000" lnSpcReduction="20000"/>
          </a:bodyPr>
          <a:lstStyle/>
          <a:p>
            <a:pPr marL="63500" lvl="0" indent="0" algn="just" rtl="0">
              <a:spcBef>
                <a:spcPts val="300"/>
              </a:spcBef>
              <a:spcAft>
                <a:spcPts val="0"/>
              </a:spcAft>
              <a:buClr>
                <a:schemeClr val="dk1"/>
              </a:buClr>
              <a:buSzPct val="78571"/>
              <a:buFont typeface="Arial"/>
              <a:buNone/>
            </a:pPr>
            <a:endParaRPr sz="1400" b="1" u="sng">
              <a:solidFill>
                <a:schemeClr val="dk1"/>
              </a:solidFill>
            </a:endParaRPr>
          </a:p>
          <a:p>
            <a:pPr marL="63500" lvl="0" indent="0" algn="just" rtl="0">
              <a:spcBef>
                <a:spcPts val="300"/>
              </a:spcBef>
              <a:spcAft>
                <a:spcPts val="0"/>
              </a:spcAft>
              <a:buClr>
                <a:schemeClr val="dk1"/>
              </a:buClr>
              <a:buSzPts val="275"/>
              <a:buFont typeface="Arial"/>
              <a:buNone/>
            </a:pPr>
            <a:r>
              <a:rPr lang="en-GB" sz="7200">
                <a:solidFill>
                  <a:schemeClr val="dk1"/>
                </a:solidFill>
                <a:latin typeface="Times New Roman"/>
                <a:ea typeface="Times New Roman"/>
                <a:cs typeface="Times New Roman"/>
                <a:sym typeface="Times New Roman"/>
              </a:rPr>
              <a:t>The project being basic is best suitable for:</a:t>
            </a:r>
            <a:endParaRPr sz="7200">
              <a:solidFill>
                <a:schemeClr val="dk1"/>
              </a:solidFill>
              <a:latin typeface="Times New Roman"/>
              <a:ea typeface="Times New Roman"/>
              <a:cs typeface="Times New Roman"/>
              <a:sym typeface="Times New Roman"/>
            </a:endParaRPr>
          </a:p>
          <a:p>
            <a:pPr marL="457200" lvl="0" indent="-342900" algn="just" rtl="0">
              <a:spcBef>
                <a:spcPts val="300"/>
              </a:spcBef>
              <a:spcAft>
                <a:spcPts val="0"/>
              </a:spcAft>
              <a:buClr>
                <a:schemeClr val="dk1"/>
              </a:buClr>
              <a:buSzPct val="100000"/>
              <a:buFont typeface="Times New Roman"/>
              <a:buChar char="❖"/>
            </a:pPr>
            <a:r>
              <a:rPr lang="en-GB" sz="7200">
                <a:solidFill>
                  <a:schemeClr val="dk1"/>
                </a:solidFill>
                <a:latin typeface="Times New Roman"/>
                <a:ea typeface="Times New Roman"/>
                <a:cs typeface="Times New Roman"/>
                <a:sym typeface="Times New Roman"/>
              </a:rPr>
              <a:t>Academic projects.</a:t>
            </a:r>
            <a:endParaRPr sz="7200">
              <a:solidFill>
                <a:schemeClr val="dk1"/>
              </a:solidFill>
              <a:latin typeface="Times New Roman"/>
              <a:ea typeface="Times New Roman"/>
              <a:cs typeface="Times New Roman"/>
              <a:sym typeface="Times New Roman"/>
            </a:endParaRPr>
          </a:p>
          <a:p>
            <a:pPr marL="457200" lvl="0" indent="-342900" algn="just" rtl="0">
              <a:spcBef>
                <a:spcPts val="0"/>
              </a:spcBef>
              <a:spcAft>
                <a:spcPts val="0"/>
              </a:spcAft>
              <a:buClr>
                <a:schemeClr val="dk1"/>
              </a:buClr>
              <a:buSzPct val="100000"/>
              <a:buFont typeface="Times New Roman"/>
              <a:buChar char="❖"/>
            </a:pPr>
            <a:r>
              <a:rPr lang="en-GB" sz="7200">
                <a:solidFill>
                  <a:schemeClr val="dk1"/>
                </a:solidFill>
                <a:latin typeface="Times New Roman"/>
                <a:ea typeface="Times New Roman"/>
                <a:cs typeface="Times New Roman"/>
                <a:sym typeface="Times New Roman"/>
              </a:rPr>
              <a:t>Beginners who want to try basic projects at hand.</a:t>
            </a:r>
            <a:endParaRPr sz="7200">
              <a:solidFill>
                <a:schemeClr val="dk1"/>
              </a:solidFill>
              <a:latin typeface="Times New Roman"/>
              <a:ea typeface="Times New Roman"/>
              <a:cs typeface="Times New Roman"/>
              <a:sym typeface="Times New Roman"/>
            </a:endParaRPr>
          </a:p>
          <a:p>
            <a:pPr marL="457200" lvl="0" indent="-342900" algn="just" rtl="0">
              <a:spcBef>
                <a:spcPts val="0"/>
              </a:spcBef>
              <a:spcAft>
                <a:spcPts val="0"/>
              </a:spcAft>
              <a:buClr>
                <a:schemeClr val="dk1"/>
              </a:buClr>
              <a:buSzPct val="100000"/>
              <a:buFont typeface="Times New Roman"/>
              <a:buChar char="❖"/>
            </a:pPr>
            <a:r>
              <a:rPr lang="en-GB" sz="7200">
                <a:solidFill>
                  <a:schemeClr val="dk1"/>
                </a:solidFill>
                <a:latin typeface="Times New Roman"/>
                <a:ea typeface="Times New Roman"/>
                <a:cs typeface="Times New Roman"/>
                <a:sym typeface="Times New Roman"/>
              </a:rPr>
              <a:t>Developers who wish to scoop up a new language for a change.</a:t>
            </a:r>
            <a:endParaRPr sz="7200">
              <a:solidFill>
                <a:schemeClr val="dk1"/>
              </a:solidFill>
              <a:latin typeface="Times New Roman"/>
              <a:ea typeface="Times New Roman"/>
              <a:cs typeface="Times New Roman"/>
              <a:sym typeface="Times New Roman"/>
            </a:endParaRPr>
          </a:p>
          <a:p>
            <a:pPr marL="0" lvl="0" indent="0" algn="just" rtl="0">
              <a:spcBef>
                <a:spcPts val="1200"/>
              </a:spcBef>
              <a:spcAft>
                <a:spcPts val="0"/>
              </a:spcAft>
              <a:buClr>
                <a:schemeClr val="dk1"/>
              </a:buClr>
              <a:buSzPts val="275"/>
              <a:buFont typeface="Arial"/>
              <a:buNone/>
            </a:pPr>
            <a:r>
              <a:rPr lang="en-GB" sz="7200">
                <a:solidFill>
                  <a:schemeClr val="dk1"/>
                </a:solidFill>
                <a:latin typeface="Times New Roman"/>
                <a:ea typeface="Times New Roman"/>
                <a:cs typeface="Times New Roman"/>
                <a:sym typeface="Times New Roman"/>
              </a:rPr>
              <a:t>So, as per the future scope (modifications) that can be done in our project are:</a:t>
            </a:r>
            <a:endParaRPr sz="7200">
              <a:solidFill>
                <a:schemeClr val="dk1"/>
              </a:solidFill>
              <a:latin typeface="Times New Roman"/>
              <a:ea typeface="Times New Roman"/>
              <a:cs typeface="Times New Roman"/>
              <a:sym typeface="Times New Roman"/>
            </a:endParaRPr>
          </a:p>
          <a:p>
            <a:pPr marL="457200" lvl="0" indent="-342900" algn="just" rtl="0">
              <a:spcBef>
                <a:spcPts val="1200"/>
              </a:spcBef>
              <a:spcAft>
                <a:spcPts val="0"/>
              </a:spcAft>
              <a:buClr>
                <a:schemeClr val="dk1"/>
              </a:buClr>
              <a:buSzPct val="100000"/>
              <a:buFont typeface="Times New Roman"/>
              <a:buChar char="❖"/>
            </a:pPr>
            <a:r>
              <a:rPr lang="en-GB" sz="7200">
                <a:solidFill>
                  <a:schemeClr val="dk1"/>
                </a:solidFill>
                <a:latin typeface="Times New Roman"/>
                <a:ea typeface="Times New Roman"/>
                <a:cs typeface="Times New Roman"/>
                <a:sym typeface="Times New Roman"/>
              </a:rPr>
              <a:t>Security</a:t>
            </a:r>
            <a:endParaRPr sz="7200">
              <a:solidFill>
                <a:schemeClr val="dk1"/>
              </a:solidFill>
              <a:latin typeface="Times New Roman"/>
              <a:ea typeface="Times New Roman"/>
              <a:cs typeface="Times New Roman"/>
              <a:sym typeface="Times New Roman"/>
            </a:endParaRPr>
          </a:p>
          <a:p>
            <a:pPr marL="457200" lvl="0" indent="-342900" algn="just" rtl="0">
              <a:spcBef>
                <a:spcPts val="0"/>
              </a:spcBef>
              <a:spcAft>
                <a:spcPts val="0"/>
              </a:spcAft>
              <a:buClr>
                <a:schemeClr val="dk1"/>
              </a:buClr>
              <a:buSzPct val="100000"/>
              <a:buFont typeface="Times New Roman"/>
              <a:buChar char="❖"/>
            </a:pPr>
            <a:r>
              <a:rPr lang="en-GB" sz="7200">
                <a:solidFill>
                  <a:schemeClr val="dk1"/>
                </a:solidFill>
                <a:latin typeface="Times New Roman"/>
                <a:ea typeface="Times New Roman"/>
                <a:cs typeface="Times New Roman"/>
                <a:sym typeface="Times New Roman"/>
              </a:rPr>
              <a:t>It can be rendered new with good graphics.</a:t>
            </a:r>
            <a:endParaRPr sz="7200">
              <a:solidFill>
                <a:schemeClr val="dk1"/>
              </a:solidFill>
              <a:latin typeface="Times New Roman"/>
              <a:ea typeface="Times New Roman"/>
              <a:cs typeface="Times New Roman"/>
              <a:sym typeface="Times New Roman"/>
            </a:endParaRPr>
          </a:p>
          <a:p>
            <a:pPr marL="457200" lvl="0" indent="-342900" algn="just" rtl="0">
              <a:spcBef>
                <a:spcPts val="0"/>
              </a:spcBef>
              <a:spcAft>
                <a:spcPts val="0"/>
              </a:spcAft>
              <a:buClr>
                <a:schemeClr val="dk1"/>
              </a:buClr>
              <a:buSzPct val="100000"/>
              <a:buFont typeface="Times New Roman"/>
              <a:buChar char="❖"/>
            </a:pPr>
            <a:r>
              <a:rPr lang="en-GB" sz="7200">
                <a:solidFill>
                  <a:schemeClr val="dk1"/>
                </a:solidFill>
                <a:latin typeface="Times New Roman"/>
                <a:ea typeface="Times New Roman"/>
                <a:cs typeface="Times New Roman"/>
                <a:sym typeface="Times New Roman"/>
              </a:rPr>
              <a:t>We can add more options like Top scores and Player Profile.</a:t>
            </a:r>
            <a:endParaRPr sz="7200">
              <a:solidFill>
                <a:schemeClr val="dk1"/>
              </a:solidFill>
              <a:latin typeface="Times New Roman"/>
              <a:ea typeface="Times New Roman"/>
              <a:cs typeface="Times New Roman"/>
              <a:sym typeface="Times New Roman"/>
            </a:endParaRPr>
          </a:p>
          <a:p>
            <a:pPr marL="457200" lvl="0" indent="-342900" algn="just" rtl="0">
              <a:spcBef>
                <a:spcPts val="0"/>
              </a:spcBef>
              <a:spcAft>
                <a:spcPts val="0"/>
              </a:spcAft>
              <a:buClr>
                <a:schemeClr val="dk1"/>
              </a:buClr>
              <a:buSzPct val="100000"/>
              <a:buFont typeface="Times New Roman"/>
              <a:buChar char="❖"/>
            </a:pPr>
            <a:r>
              <a:rPr lang="en-GB" sz="7200">
                <a:solidFill>
                  <a:schemeClr val="dk1"/>
                </a:solidFill>
                <a:latin typeface="Times New Roman"/>
                <a:ea typeface="Times New Roman"/>
                <a:cs typeface="Times New Roman"/>
                <a:sym typeface="Times New Roman"/>
              </a:rPr>
              <a:t>We can add multiplayer option.</a:t>
            </a:r>
            <a:endParaRPr sz="7200">
              <a:solidFill>
                <a:schemeClr val="dk1"/>
              </a:solidFill>
              <a:latin typeface="Times New Roman"/>
              <a:ea typeface="Times New Roman"/>
              <a:cs typeface="Times New Roman"/>
              <a:sym typeface="Times New Roman"/>
            </a:endParaRPr>
          </a:p>
          <a:p>
            <a:pPr marL="457200" lvl="0" indent="-342900" algn="just" rtl="0">
              <a:spcBef>
                <a:spcPts val="0"/>
              </a:spcBef>
              <a:spcAft>
                <a:spcPts val="0"/>
              </a:spcAft>
              <a:buClr>
                <a:schemeClr val="dk1"/>
              </a:buClr>
              <a:buSzPct val="100000"/>
              <a:buFont typeface="Times New Roman"/>
              <a:buChar char="❖"/>
            </a:pPr>
            <a:r>
              <a:rPr lang="en-GB" sz="7200">
                <a:solidFill>
                  <a:schemeClr val="dk1"/>
                </a:solidFill>
                <a:latin typeface="Times New Roman"/>
                <a:ea typeface="Times New Roman"/>
                <a:cs typeface="Times New Roman"/>
                <a:sym typeface="Times New Roman"/>
              </a:rPr>
              <a:t>We can fix the variables after continuous and multiple testing.</a:t>
            </a:r>
            <a:endParaRPr sz="1400">
              <a:solidFill>
                <a:schemeClr val="dk1"/>
              </a:solidFill>
            </a:endParaRPr>
          </a:p>
          <a:p>
            <a:pPr marL="0" lvl="0" indent="0" algn="just" rtl="0">
              <a:spcBef>
                <a:spcPts val="1200"/>
              </a:spcBef>
              <a:spcAft>
                <a:spcPts val="0"/>
              </a:spcAft>
              <a:buClr>
                <a:schemeClr val="dk1"/>
              </a:buClr>
              <a:buSzPct val="78571"/>
              <a:buFont typeface="Arial"/>
              <a:buNone/>
            </a:pPr>
            <a:r>
              <a:rPr lang="en-GB" sz="1400">
                <a:solidFill>
                  <a:schemeClr val="dk1"/>
                </a:solidFill>
              </a:rPr>
              <a:t> </a:t>
            </a:r>
            <a:endParaRPr sz="1400">
              <a:solidFill>
                <a:schemeClr val="dk1"/>
              </a:solidFill>
            </a:endParaRPr>
          </a:p>
          <a:p>
            <a:pPr marL="0" lvl="0" indent="0" algn="just" rtl="0">
              <a:spcBef>
                <a:spcPts val="1200"/>
              </a:spcBef>
              <a:spcAft>
                <a:spcPts val="0"/>
              </a:spcAft>
              <a:buClr>
                <a:schemeClr val="dk1"/>
              </a:buClr>
              <a:buSzPct val="78571"/>
              <a:buFont typeface="Arial"/>
              <a:buNone/>
            </a:pPr>
            <a:r>
              <a:rPr lang="en-GB" sz="1400">
                <a:solidFill>
                  <a:schemeClr val="dk1"/>
                </a:solidFill>
              </a:rPr>
              <a:t> </a:t>
            </a:r>
            <a:endParaRPr sz="1400">
              <a:solidFill>
                <a:schemeClr val="dk1"/>
              </a:solidFill>
            </a:endParaRPr>
          </a:p>
          <a:p>
            <a:pPr marL="0" lvl="0" indent="0" algn="l" rtl="0">
              <a:spcBef>
                <a:spcPts val="1200"/>
              </a:spcBef>
              <a:spcAft>
                <a:spcPts val="1200"/>
              </a:spcAft>
              <a:buNone/>
            </a:pPr>
            <a:endParaRPr/>
          </a:p>
        </p:txBody>
      </p:sp>
      <p:pic>
        <p:nvPicPr>
          <p:cNvPr id="242" name="Google Shape;242;p41"/>
          <p:cNvPicPr preferRelativeResize="0"/>
          <p:nvPr/>
        </p:nvPicPr>
        <p:blipFill>
          <a:blip r:embed="rId3">
            <a:alphaModFix/>
          </a:blip>
          <a:stretch>
            <a:fillRect/>
          </a:stretch>
        </p:blipFill>
        <p:spPr>
          <a:xfrm>
            <a:off x="6565750" y="3288525"/>
            <a:ext cx="2379900" cy="1576025"/>
          </a:xfrm>
          <a:prstGeom prst="rect">
            <a:avLst/>
          </a:prstGeom>
          <a:noFill/>
          <a:ln>
            <a:noFill/>
          </a:ln>
        </p:spPr>
      </p:pic>
      <p:pic>
        <p:nvPicPr>
          <p:cNvPr id="243" name="Google Shape;243;p41"/>
          <p:cNvPicPr preferRelativeResize="0"/>
          <p:nvPr/>
        </p:nvPicPr>
        <p:blipFill>
          <a:blip r:embed="rId4">
            <a:alphaModFix/>
          </a:blip>
          <a:stretch>
            <a:fillRect/>
          </a:stretch>
        </p:blipFill>
        <p:spPr>
          <a:xfrm>
            <a:off x="5496725" y="1227299"/>
            <a:ext cx="3211000" cy="864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ctr" rtl="0">
              <a:lnSpc>
                <a:spcPct val="115000"/>
              </a:lnSpc>
              <a:spcBef>
                <a:spcPts val="2400"/>
              </a:spcBef>
              <a:spcAft>
                <a:spcPts val="600"/>
              </a:spcAft>
              <a:buClr>
                <a:schemeClr val="dk1"/>
              </a:buClr>
              <a:buSzPts val="990"/>
              <a:buFont typeface="Arial"/>
              <a:buNone/>
            </a:pPr>
            <a:r>
              <a:rPr lang="en-GB" sz="2200" b="1" u="sng">
                <a:latin typeface="Times New Roman"/>
                <a:ea typeface="Times New Roman"/>
                <a:cs typeface="Times New Roman"/>
                <a:sym typeface="Times New Roman"/>
              </a:rPr>
              <a:t>INTRODUCTION</a:t>
            </a:r>
            <a:endParaRPr sz="2200" u="sng">
              <a:latin typeface="Times New Roman"/>
              <a:ea typeface="Times New Roman"/>
              <a:cs typeface="Times New Roman"/>
              <a:sym typeface="Times New Roman"/>
            </a:endParaRPr>
          </a:p>
        </p:txBody>
      </p:sp>
      <p:sp>
        <p:nvSpPr>
          <p:cNvPr id="68" name="Google Shape;68;p15"/>
          <p:cNvSpPr txBox="1">
            <a:spLocks noGrp="1"/>
          </p:cNvSpPr>
          <p:nvPr>
            <p:ph type="body" idx="1"/>
          </p:nvPr>
        </p:nvSpPr>
        <p:spPr>
          <a:xfrm>
            <a:off x="311700" y="1152475"/>
            <a:ext cx="8520600" cy="3566100"/>
          </a:xfrm>
          <a:prstGeom prst="rect">
            <a:avLst/>
          </a:prstGeom>
        </p:spPr>
        <p:txBody>
          <a:bodyPr spcFirstLastPara="1" wrap="square" lIns="91425" tIns="91425" rIns="91425" bIns="91425" anchor="t" anchorCtr="0">
            <a:noAutofit/>
          </a:bodyPr>
          <a:lstStyle/>
          <a:p>
            <a:pPr marL="457200" lvl="0" indent="-330200" algn="l" rtl="0">
              <a:spcBef>
                <a:spcPts val="120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Gaming is something that we have been passionate                                                                 about since childhood. </a:t>
            </a:r>
            <a:endParaRPr sz="1600">
              <a:solidFill>
                <a:schemeClr val="dk1"/>
              </a:solidFill>
              <a:latin typeface="Times New Roman"/>
              <a:ea typeface="Times New Roman"/>
              <a:cs typeface="Times New Roman"/>
              <a:sym typeface="Times New Roman"/>
            </a:endParaRPr>
          </a:p>
          <a:p>
            <a:pPr marL="457200" lvl="0" indent="0" algn="just" rtl="0">
              <a:spcBef>
                <a:spcPts val="1200"/>
              </a:spcBef>
              <a:spcAft>
                <a:spcPts val="0"/>
              </a:spcAft>
              <a:buNone/>
            </a:pPr>
            <a:endParaRPr sz="1600">
              <a:solidFill>
                <a:schemeClr val="dk1"/>
              </a:solidFill>
              <a:latin typeface="Times New Roman"/>
              <a:ea typeface="Times New Roman"/>
              <a:cs typeface="Times New Roman"/>
              <a:sym typeface="Times New Roman"/>
            </a:endParaRPr>
          </a:p>
          <a:p>
            <a:pPr marL="457200" lvl="0" indent="0" algn="just" rtl="0">
              <a:spcBef>
                <a:spcPts val="1200"/>
              </a:spcBef>
              <a:spcAft>
                <a:spcPts val="0"/>
              </a:spcAft>
              <a:buNone/>
            </a:pPr>
            <a:endParaRPr sz="1600">
              <a:solidFill>
                <a:schemeClr val="dk1"/>
              </a:solidFill>
              <a:latin typeface="Times New Roman"/>
              <a:ea typeface="Times New Roman"/>
              <a:cs typeface="Times New Roman"/>
              <a:sym typeface="Times New Roman"/>
            </a:endParaRPr>
          </a:p>
          <a:p>
            <a:pPr marL="457200" lvl="0" indent="0" algn="just" rtl="0">
              <a:spcBef>
                <a:spcPts val="1200"/>
              </a:spcBef>
              <a:spcAft>
                <a:spcPts val="0"/>
              </a:spcAft>
              <a:buNone/>
            </a:pPr>
            <a:endParaRPr sz="1600">
              <a:solidFill>
                <a:schemeClr val="dk1"/>
              </a:solidFill>
              <a:latin typeface="Times New Roman"/>
              <a:ea typeface="Times New Roman"/>
              <a:cs typeface="Times New Roman"/>
              <a:sym typeface="Times New Roman"/>
            </a:endParaRPr>
          </a:p>
          <a:p>
            <a:pPr marL="457200" lvl="0" indent="-330200" algn="just" rtl="0">
              <a:spcBef>
                <a:spcPts val="120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The feeling when you realize that you can integrate your hobby into what you also love to work on, which is game development using python, in this case, is spectacular and sensational.</a:t>
            </a:r>
            <a:endParaRPr sz="1600">
              <a:solidFill>
                <a:schemeClr val="dk1"/>
              </a:solidFill>
              <a:latin typeface="Times New Roman"/>
              <a:ea typeface="Times New Roman"/>
              <a:cs typeface="Times New Roman"/>
              <a:sym typeface="Times New Roman"/>
            </a:endParaRPr>
          </a:p>
          <a:p>
            <a:pPr marL="457200" lvl="0" indent="-330200" algn="just" rtl="0">
              <a:spcBef>
                <a:spcPts val="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While gaming has always been something that has keenly piqued our interest, we were on the fence and quite unsure about programming.We became more intrigued by programming in game development in python.</a:t>
            </a:r>
            <a:endParaRPr sz="1600">
              <a:solidFill>
                <a:schemeClr val="dk1"/>
              </a:solidFill>
              <a:latin typeface="Times New Roman"/>
              <a:ea typeface="Times New Roman"/>
              <a:cs typeface="Times New Roman"/>
              <a:sym typeface="Times New Roman"/>
            </a:endParaRPr>
          </a:p>
          <a:p>
            <a:pPr marL="457200" lvl="0" indent="0" algn="just" rtl="0">
              <a:spcBef>
                <a:spcPts val="1200"/>
              </a:spcBef>
              <a:spcAft>
                <a:spcPts val="1200"/>
              </a:spcAft>
              <a:buNone/>
            </a:pPr>
            <a:endParaRPr sz="1600">
              <a:latin typeface="Times New Roman"/>
              <a:ea typeface="Times New Roman"/>
              <a:cs typeface="Times New Roman"/>
              <a:sym typeface="Times New Roman"/>
            </a:endParaRPr>
          </a:p>
        </p:txBody>
      </p:sp>
      <p:pic>
        <p:nvPicPr>
          <p:cNvPr id="69" name="Google Shape;69;p15"/>
          <p:cNvPicPr preferRelativeResize="0"/>
          <p:nvPr/>
        </p:nvPicPr>
        <p:blipFill>
          <a:blip r:embed="rId3">
            <a:alphaModFix/>
          </a:blip>
          <a:stretch>
            <a:fillRect/>
          </a:stretch>
        </p:blipFill>
        <p:spPr>
          <a:xfrm>
            <a:off x="3343425" y="1558300"/>
            <a:ext cx="2457150" cy="163749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4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lnSpc>
                <a:spcPct val="115000"/>
              </a:lnSpc>
              <a:spcBef>
                <a:spcPts val="700"/>
              </a:spcBef>
              <a:spcAft>
                <a:spcPts val="0"/>
              </a:spcAft>
              <a:buClr>
                <a:schemeClr val="dk1"/>
              </a:buClr>
              <a:buSzPct val="47826"/>
              <a:buFont typeface="Arial"/>
              <a:buNone/>
            </a:pPr>
            <a:r>
              <a:rPr lang="en-GB" sz="2300" b="1" u="sng">
                <a:latin typeface="Times New Roman"/>
                <a:ea typeface="Times New Roman"/>
                <a:cs typeface="Times New Roman"/>
                <a:sym typeface="Times New Roman"/>
              </a:rPr>
              <a:t>ROLES  OF  INDIVIDUAL</a:t>
            </a:r>
            <a:endParaRPr sz="2300" b="1" u="sng">
              <a:latin typeface="Times New Roman"/>
              <a:ea typeface="Times New Roman"/>
              <a:cs typeface="Times New Roman"/>
              <a:sym typeface="Times New Roman"/>
            </a:endParaRPr>
          </a:p>
          <a:p>
            <a:pPr marL="0" lvl="0" indent="0" algn="l" rtl="0">
              <a:spcBef>
                <a:spcPts val="600"/>
              </a:spcBef>
              <a:spcAft>
                <a:spcPts val="0"/>
              </a:spcAft>
              <a:buNone/>
            </a:pPr>
            <a:endParaRPr u="sng">
              <a:latin typeface="Times New Roman"/>
              <a:ea typeface="Times New Roman"/>
              <a:cs typeface="Times New Roman"/>
              <a:sym typeface="Times New Roman"/>
            </a:endParaRPr>
          </a:p>
        </p:txBody>
      </p:sp>
      <p:sp>
        <p:nvSpPr>
          <p:cNvPr id="249" name="Google Shape;249;p42"/>
          <p:cNvSpPr txBox="1">
            <a:spLocks noGrp="1"/>
          </p:cNvSpPr>
          <p:nvPr>
            <p:ph type="body" idx="1"/>
          </p:nvPr>
        </p:nvSpPr>
        <p:spPr>
          <a:xfrm>
            <a:off x="311700" y="1178513"/>
            <a:ext cx="8520600" cy="3416400"/>
          </a:xfrm>
          <a:prstGeom prst="rect">
            <a:avLst/>
          </a:prstGeom>
        </p:spPr>
        <p:txBody>
          <a:bodyPr spcFirstLastPara="1" wrap="square" lIns="91425" tIns="91425" rIns="91425" bIns="91425" anchor="t" anchorCtr="0">
            <a:normAutofit lnSpcReduction="10000"/>
          </a:bodyPr>
          <a:lstStyle/>
          <a:p>
            <a:pPr marL="0" marR="177800" lvl="0" indent="0" algn="just" rtl="0">
              <a:lnSpc>
                <a:spcPct val="115000"/>
              </a:lnSpc>
              <a:spcBef>
                <a:spcPts val="200"/>
              </a:spcBef>
              <a:spcAft>
                <a:spcPts val="0"/>
              </a:spcAft>
              <a:buNone/>
            </a:pPr>
            <a:endParaRPr sz="1400" b="1">
              <a:solidFill>
                <a:schemeClr val="dk1"/>
              </a:solidFill>
              <a:latin typeface="Times New Roman"/>
              <a:ea typeface="Times New Roman"/>
              <a:cs typeface="Times New Roman"/>
              <a:sym typeface="Times New Roman"/>
            </a:endParaRPr>
          </a:p>
          <a:p>
            <a:pPr marL="215900" marR="177800" lvl="0" indent="0" algn="just" rtl="0">
              <a:lnSpc>
                <a:spcPct val="115000"/>
              </a:lnSpc>
              <a:spcBef>
                <a:spcPts val="200"/>
              </a:spcBef>
              <a:spcAft>
                <a:spcPts val="0"/>
              </a:spcAft>
              <a:buClr>
                <a:schemeClr val="dk1"/>
              </a:buClr>
              <a:buSzPts val="1100"/>
              <a:buFont typeface="Arial"/>
              <a:buNone/>
            </a:pPr>
            <a:r>
              <a:rPr lang="en-GB" sz="1161" b="1">
                <a:solidFill>
                  <a:schemeClr val="dk1"/>
                </a:solidFill>
                <a:latin typeface="Times New Roman"/>
                <a:ea typeface="Times New Roman"/>
                <a:cs typeface="Times New Roman"/>
                <a:sym typeface="Times New Roman"/>
              </a:rPr>
              <a:t>Biven Gupta                             - 1803659 (113/18) - Designing and Coding</a:t>
            </a:r>
            <a:endParaRPr sz="1161" b="1">
              <a:solidFill>
                <a:schemeClr val="dk1"/>
              </a:solidFill>
              <a:latin typeface="Times New Roman"/>
              <a:ea typeface="Times New Roman"/>
              <a:cs typeface="Times New Roman"/>
              <a:sym typeface="Times New Roman"/>
            </a:endParaRPr>
          </a:p>
          <a:p>
            <a:pPr marL="215900" marR="177800" lvl="0" indent="0" algn="just" rtl="0">
              <a:lnSpc>
                <a:spcPct val="115000"/>
              </a:lnSpc>
              <a:spcBef>
                <a:spcPts val="200"/>
              </a:spcBef>
              <a:spcAft>
                <a:spcPts val="0"/>
              </a:spcAft>
              <a:buClr>
                <a:schemeClr val="dk1"/>
              </a:buClr>
              <a:buSzPts val="1100"/>
              <a:buFont typeface="Arial"/>
              <a:buNone/>
            </a:pPr>
            <a:endParaRPr sz="1161" b="1">
              <a:solidFill>
                <a:schemeClr val="dk1"/>
              </a:solidFill>
              <a:latin typeface="Times New Roman"/>
              <a:ea typeface="Times New Roman"/>
              <a:cs typeface="Times New Roman"/>
              <a:sym typeface="Times New Roman"/>
            </a:endParaRPr>
          </a:p>
          <a:p>
            <a:pPr marL="215900" marR="177800" lvl="0" indent="0" algn="just" rtl="0">
              <a:lnSpc>
                <a:spcPct val="115000"/>
              </a:lnSpc>
              <a:spcBef>
                <a:spcPts val="200"/>
              </a:spcBef>
              <a:spcAft>
                <a:spcPts val="0"/>
              </a:spcAft>
              <a:buClr>
                <a:schemeClr val="dk1"/>
              </a:buClr>
              <a:buSzPts val="1100"/>
              <a:buFont typeface="Arial"/>
              <a:buNone/>
            </a:pPr>
            <a:r>
              <a:rPr lang="en-GB" sz="1161" b="1">
                <a:solidFill>
                  <a:schemeClr val="dk1"/>
                </a:solidFill>
                <a:latin typeface="Times New Roman"/>
                <a:ea typeface="Times New Roman"/>
                <a:cs typeface="Times New Roman"/>
                <a:sym typeface="Times New Roman"/>
              </a:rPr>
              <a:t>CharuPadam Singh Parmar  - 1803660 (114/18) - Designing and Coding</a:t>
            </a:r>
            <a:endParaRPr sz="1161" b="1">
              <a:solidFill>
                <a:schemeClr val="dk1"/>
              </a:solidFill>
              <a:latin typeface="Times New Roman"/>
              <a:ea typeface="Times New Roman"/>
              <a:cs typeface="Times New Roman"/>
              <a:sym typeface="Times New Roman"/>
            </a:endParaRPr>
          </a:p>
          <a:p>
            <a:pPr marL="215900" marR="177800" lvl="0" indent="0" algn="just" rtl="0">
              <a:lnSpc>
                <a:spcPct val="115000"/>
              </a:lnSpc>
              <a:spcBef>
                <a:spcPts val="200"/>
              </a:spcBef>
              <a:spcAft>
                <a:spcPts val="0"/>
              </a:spcAft>
              <a:buClr>
                <a:schemeClr val="dk1"/>
              </a:buClr>
              <a:buSzPts val="1100"/>
              <a:buFont typeface="Arial"/>
              <a:buNone/>
            </a:pPr>
            <a:endParaRPr sz="1161" b="1">
              <a:solidFill>
                <a:schemeClr val="dk1"/>
              </a:solidFill>
              <a:latin typeface="Times New Roman"/>
              <a:ea typeface="Times New Roman"/>
              <a:cs typeface="Times New Roman"/>
              <a:sym typeface="Times New Roman"/>
            </a:endParaRPr>
          </a:p>
          <a:p>
            <a:pPr marL="215900" marR="177800" lvl="0" indent="0" algn="just" rtl="0">
              <a:lnSpc>
                <a:spcPct val="115000"/>
              </a:lnSpc>
              <a:spcBef>
                <a:spcPts val="200"/>
              </a:spcBef>
              <a:spcAft>
                <a:spcPts val="0"/>
              </a:spcAft>
              <a:buClr>
                <a:schemeClr val="dk1"/>
              </a:buClr>
              <a:buSzPts val="1100"/>
              <a:buFont typeface="Arial"/>
              <a:buNone/>
            </a:pPr>
            <a:r>
              <a:rPr lang="en-GB" sz="1161" b="1">
                <a:solidFill>
                  <a:schemeClr val="dk1"/>
                </a:solidFill>
                <a:latin typeface="Times New Roman"/>
                <a:ea typeface="Times New Roman"/>
                <a:cs typeface="Times New Roman"/>
                <a:sym typeface="Times New Roman"/>
              </a:rPr>
              <a:t>Samidha                                    - 1803696 (150/18) – Testing and Error Fixing</a:t>
            </a:r>
            <a:endParaRPr sz="1161" b="1">
              <a:solidFill>
                <a:schemeClr val="dk1"/>
              </a:solidFill>
              <a:latin typeface="Times New Roman"/>
              <a:ea typeface="Times New Roman"/>
              <a:cs typeface="Times New Roman"/>
              <a:sym typeface="Times New Roman"/>
            </a:endParaRPr>
          </a:p>
          <a:p>
            <a:pPr marL="215900" marR="177800" lvl="0" indent="0" algn="just" rtl="0">
              <a:lnSpc>
                <a:spcPct val="115000"/>
              </a:lnSpc>
              <a:spcBef>
                <a:spcPts val="200"/>
              </a:spcBef>
              <a:spcAft>
                <a:spcPts val="0"/>
              </a:spcAft>
              <a:buClr>
                <a:schemeClr val="dk1"/>
              </a:buClr>
              <a:buSzPts val="1100"/>
              <a:buFont typeface="Arial"/>
              <a:buNone/>
            </a:pPr>
            <a:endParaRPr sz="1161" b="1">
              <a:solidFill>
                <a:schemeClr val="dk1"/>
              </a:solidFill>
              <a:latin typeface="Times New Roman"/>
              <a:ea typeface="Times New Roman"/>
              <a:cs typeface="Times New Roman"/>
              <a:sym typeface="Times New Roman"/>
            </a:endParaRPr>
          </a:p>
          <a:p>
            <a:pPr marL="215900" marR="177800" lvl="0" indent="0" algn="just" rtl="0">
              <a:lnSpc>
                <a:spcPct val="115000"/>
              </a:lnSpc>
              <a:spcBef>
                <a:spcPts val="200"/>
              </a:spcBef>
              <a:spcAft>
                <a:spcPts val="0"/>
              </a:spcAft>
              <a:buClr>
                <a:schemeClr val="dk1"/>
              </a:buClr>
              <a:buSzPts val="1100"/>
              <a:buFont typeface="Arial"/>
              <a:buNone/>
            </a:pPr>
            <a:r>
              <a:rPr lang="en-GB" sz="1161" b="1">
                <a:solidFill>
                  <a:schemeClr val="dk1"/>
                </a:solidFill>
                <a:latin typeface="Times New Roman"/>
                <a:ea typeface="Times New Roman"/>
                <a:cs typeface="Times New Roman"/>
                <a:sym typeface="Times New Roman"/>
              </a:rPr>
              <a:t>Jagrit Puri      		- 1803667 (121/18) - Deployment and System Requirements</a:t>
            </a:r>
            <a:endParaRPr sz="1161" b="1">
              <a:solidFill>
                <a:schemeClr val="dk1"/>
              </a:solidFill>
              <a:latin typeface="Times New Roman"/>
              <a:ea typeface="Times New Roman"/>
              <a:cs typeface="Times New Roman"/>
              <a:sym typeface="Times New Roman"/>
            </a:endParaRPr>
          </a:p>
          <a:p>
            <a:pPr marL="0" lvl="0" indent="0" algn="just" rtl="0">
              <a:spcBef>
                <a:spcPts val="1200"/>
              </a:spcBef>
              <a:spcAft>
                <a:spcPts val="0"/>
              </a:spcAft>
              <a:buClr>
                <a:schemeClr val="dk1"/>
              </a:buClr>
              <a:buSzPts val="1100"/>
              <a:buFont typeface="Arial"/>
              <a:buNone/>
            </a:pPr>
            <a:r>
              <a:rPr lang="en-GB" sz="645" b="1">
                <a:solidFill>
                  <a:schemeClr val="dk1"/>
                </a:solidFill>
                <a:latin typeface="Times New Roman"/>
                <a:ea typeface="Times New Roman"/>
                <a:cs typeface="Times New Roman"/>
                <a:sym typeface="Times New Roman"/>
              </a:rPr>
              <a:t> </a:t>
            </a:r>
            <a:endParaRPr sz="645" b="1">
              <a:solidFill>
                <a:schemeClr val="dk1"/>
              </a:solidFill>
              <a:latin typeface="Times New Roman"/>
              <a:ea typeface="Times New Roman"/>
              <a:cs typeface="Times New Roman"/>
              <a:sym typeface="Times New Roman"/>
            </a:endParaRPr>
          </a:p>
          <a:p>
            <a:pPr marL="0" lvl="0" indent="0" algn="ctr" rtl="0">
              <a:spcBef>
                <a:spcPts val="1200"/>
              </a:spcBef>
              <a:spcAft>
                <a:spcPts val="0"/>
              </a:spcAft>
              <a:buClr>
                <a:schemeClr val="dk1"/>
              </a:buClr>
              <a:buSzPts val="1100"/>
              <a:buFont typeface="Arial"/>
              <a:buNone/>
            </a:pPr>
            <a:r>
              <a:rPr lang="en-GB" sz="1600" b="1" u="sng">
                <a:solidFill>
                  <a:schemeClr val="dk1"/>
                </a:solidFill>
              </a:rPr>
              <a:t> </a:t>
            </a:r>
            <a:endParaRPr sz="1600" b="1" u="sng">
              <a:solidFill>
                <a:schemeClr val="dk1"/>
              </a:solidFill>
            </a:endParaRPr>
          </a:p>
          <a:p>
            <a:pPr marL="0" lvl="0" indent="0" algn="ctr" rtl="0">
              <a:spcBef>
                <a:spcPts val="1200"/>
              </a:spcBef>
              <a:spcAft>
                <a:spcPts val="0"/>
              </a:spcAft>
              <a:buClr>
                <a:schemeClr val="dk1"/>
              </a:buClr>
              <a:buSzPts val="1100"/>
              <a:buFont typeface="Arial"/>
              <a:buNone/>
            </a:pPr>
            <a:r>
              <a:rPr lang="en-GB" sz="1600" b="1" u="sng">
                <a:solidFill>
                  <a:schemeClr val="dk1"/>
                </a:solidFill>
              </a:rPr>
              <a:t> </a:t>
            </a:r>
            <a:endParaRPr sz="1600" b="1" u="sng">
              <a:solidFill>
                <a:schemeClr val="dk1"/>
              </a:solidFill>
            </a:endParaRPr>
          </a:p>
          <a:p>
            <a:pPr marL="0" lvl="0" indent="0" algn="l" rtl="0">
              <a:spcBef>
                <a:spcPts val="1200"/>
              </a:spcBef>
              <a:spcAft>
                <a:spcPts val="1200"/>
              </a:spcAft>
              <a:buNone/>
            </a:pPr>
            <a:endParaRPr/>
          </a:p>
        </p:txBody>
      </p:sp>
      <p:pic>
        <p:nvPicPr>
          <p:cNvPr id="250" name="Google Shape;250;p42"/>
          <p:cNvPicPr preferRelativeResize="0"/>
          <p:nvPr/>
        </p:nvPicPr>
        <p:blipFill rotWithShape="1">
          <a:blip r:embed="rId3">
            <a:alphaModFix/>
          </a:blip>
          <a:srcRect r="-11433" b="-14784"/>
          <a:stretch/>
        </p:blipFill>
        <p:spPr>
          <a:xfrm>
            <a:off x="5956029" y="1312639"/>
            <a:ext cx="3072126" cy="21909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pic>
        <p:nvPicPr>
          <p:cNvPr id="255" name="Google Shape;255;p43"/>
          <p:cNvPicPr preferRelativeResize="0"/>
          <p:nvPr/>
        </p:nvPicPr>
        <p:blipFill>
          <a:blip r:embed="rId3">
            <a:alphaModFix/>
          </a:blip>
          <a:stretch>
            <a:fillRect/>
          </a:stretch>
        </p:blipFill>
        <p:spPr>
          <a:xfrm>
            <a:off x="0" y="2278"/>
            <a:ext cx="9144000" cy="513893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75" name="Google Shape;75;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30200" algn="just" rtl="0">
              <a:spcBef>
                <a:spcPts val="1200"/>
              </a:spcBef>
              <a:spcAft>
                <a:spcPts val="0"/>
              </a:spcAft>
              <a:buClr>
                <a:schemeClr val="dk1"/>
              </a:buClr>
              <a:buSzPts val="1600"/>
              <a:buChar char="❖"/>
            </a:pPr>
            <a:r>
              <a:rPr lang="en-GB" sz="1600">
                <a:solidFill>
                  <a:schemeClr val="dk1"/>
                </a:solidFill>
                <a:latin typeface="Times New Roman"/>
                <a:ea typeface="Times New Roman"/>
                <a:cs typeface="Times New Roman"/>
                <a:sym typeface="Times New Roman"/>
              </a:rPr>
              <a:t>We have designed this project as a small gaming console named </a:t>
            </a:r>
            <a:r>
              <a:rPr lang="en-GB" sz="1600" b="1">
                <a:solidFill>
                  <a:schemeClr val="dk1"/>
                </a:solidFill>
                <a:latin typeface="Times New Roman"/>
                <a:ea typeface="Times New Roman"/>
                <a:cs typeface="Times New Roman"/>
                <a:sym typeface="Times New Roman"/>
              </a:rPr>
              <a:t>“</a:t>
            </a:r>
            <a:r>
              <a:rPr lang="en-GB" sz="1600" b="1" i="1">
                <a:solidFill>
                  <a:schemeClr val="dk1"/>
                </a:solidFill>
                <a:latin typeface="Times New Roman"/>
                <a:ea typeface="Times New Roman"/>
                <a:cs typeface="Times New Roman"/>
                <a:sym typeface="Times New Roman"/>
              </a:rPr>
              <a:t>GAMETASTIC</a:t>
            </a:r>
            <a:r>
              <a:rPr lang="en-GB" sz="1600" b="1">
                <a:solidFill>
                  <a:schemeClr val="dk1"/>
                </a:solidFill>
                <a:latin typeface="Times New Roman"/>
                <a:ea typeface="Times New Roman"/>
                <a:cs typeface="Times New Roman"/>
                <a:sym typeface="Times New Roman"/>
              </a:rPr>
              <a:t>”</a:t>
            </a:r>
            <a:r>
              <a:rPr lang="en-GB" sz="1600">
                <a:solidFill>
                  <a:schemeClr val="dk1"/>
                </a:solidFill>
                <a:latin typeface="Times New Roman"/>
                <a:ea typeface="Times New Roman"/>
                <a:cs typeface="Times New Roman"/>
                <a:sym typeface="Times New Roman"/>
              </a:rPr>
              <a:t> which will provide both knowledge and joy to the players. It means ‘A Console </a:t>
            </a:r>
            <a:r>
              <a:rPr lang="en-GB" sz="1600" i="1">
                <a:solidFill>
                  <a:schemeClr val="dk1"/>
                </a:solidFill>
                <a:latin typeface="Times New Roman"/>
                <a:ea typeface="Times New Roman"/>
                <a:cs typeface="Times New Roman"/>
                <a:sym typeface="Times New Roman"/>
              </a:rPr>
              <a:t>Full of Funtastic Games’</a:t>
            </a:r>
            <a:r>
              <a:rPr lang="en-GB" sz="1600">
                <a:solidFill>
                  <a:schemeClr val="dk1"/>
                </a:solidFill>
                <a:latin typeface="Times New Roman"/>
                <a:ea typeface="Times New Roman"/>
                <a:cs typeface="Times New Roman"/>
                <a:sym typeface="Times New Roman"/>
              </a:rPr>
              <a:t>.</a:t>
            </a:r>
            <a:endParaRPr sz="1600">
              <a:solidFill>
                <a:schemeClr val="dk1"/>
              </a:solidFill>
              <a:latin typeface="Times New Roman"/>
              <a:ea typeface="Times New Roman"/>
              <a:cs typeface="Times New Roman"/>
              <a:sym typeface="Times New Roman"/>
            </a:endParaRPr>
          </a:p>
          <a:p>
            <a:pPr marL="457200" lvl="0" indent="0" algn="just" rtl="0">
              <a:spcBef>
                <a:spcPts val="1200"/>
              </a:spcBef>
              <a:spcAft>
                <a:spcPts val="0"/>
              </a:spcAft>
              <a:buNone/>
            </a:pPr>
            <a:r>
              <a:rPr lang="en-GB" sz="1600">
                <a:solidFill>
                  <a:schemeClr val="dk1"/>
                </a:solidFill>
                <a:latin typeface="Times New Roman"/>
                <a:ea typeface="Times New Roman"/>
                <a:cs typeface="Times New Roman"/>
                <a:sym typeface="Times New Roman"/>
              </a:rPr>
              <a:t> </a:t>
            </a:r>
            <a:endParaRPr sz="1600">
              <a:solidFill>
                <a:schemeClr val="dk1"/>
              </a:solidFill>
              <a:latin typeface="Times New Roman"/>
              <a:ea typeface="Times New Roman"/>
              <a:cs typeface="Times New Roman"/>
              <a:sym typeface="Times New Roman"/>
            </a:endParaRPr>
          </a:p>
          <a:p>
            <a:pPr marL="457200" lvl="0" indent="-330200" algn="just" rtl="0">
              <a:spcBef>
                <a:spcPts val="120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In this we have compiled some retro games that we have been playing since our childhood.</a:t>
            </a:r>
            <a:endParaRPr sz="1600">
              <a:solidFill>
                <a:schemeClr val="dk1"/>
              </a:solidFill>
              <a:latin typeface="Times New Roman"/>
              <a:ea typeface="Times New Roman"/>
              <a:cs typeface="Times New Roman"/>
              <a:sym typeface="Times New Roman"/>
            </a:endParaRPr>
          </a:p>
          <a:p>
            <a:pPr marL="457200" lvl="0" indent="0" algn="just" rtl="0">
              <a:spcBef>
                <a:spcPts val="1200"/>
              </a:spcBef>
              <a:spcAft>
                <a:spcPts val="0"/>
              </a:spcAft>
              <a:buNone/>
            </a:pPr>
            <a:endParaRPr sz="1600">
              <a:solidFill>
                <a:schemeClr val="dk1"/>
              </a:solidFill>
              <a:latin typeface="Times New Roman"/>
              <a:ea typeface="Times New Roman"/>
              <a:cs typeface="Times New Roman"/>
              <a:sym typeface="Times New Roman"/>
            </a:endParaRPr>
          </a:p>
          <a:p>
            <a:pPr marL="457200" lvl="0" indent="-330200" algn="just" rtl="0">
              <a:spcBef>
                <a:spcPts val="120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In these difficult times of pandemic and suffering we thought of making something which will free our minds from external torment. In this project we will try to give joy as well as some knowledge to whoever plays this game.</a:t>
            </a:r>
            <a:endParaRPr/>
          </a:p>
        </p:txBody>
      </p:sp>
      <p:pic>
        <p:nvPicPr>
          <p:cNvPr id="76" name="Google Shape;76;p16"/>
          <p:cNvPicPr preferRelativeResize="0"/>
          <p:nvPr/>
        </p:nvPicPr>
        <p:blipFill>
          <a:blip r:embed="rId3">
            <a:alphaModFix/>
          </a:blip>
          <a:stretch>
            <a:fillRect/>
          </a:stretch>
        </p:blipFill>
        <p:spPr>
          <a:xfrm>
            <a:off x="6996500" y="1383175"/>
            <a:ext cx="1410825" cy="14108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7"/>
          <p:cNvSpPr txBox="1">
            <a:spLocks noGrp="1"/>
          </p:cNvSpPr>
          <p:nvPr>
            <p:ph type="title"/>
          </p:nvPr>
        </p:nvSpPr>
        <p:spPr>
          <a:xfrm>
            <a:off x="311700" y="974400"/>
            <a:ext cx="8520600" cy="3194700"/>
          </a:xfrm>
          <a:prstGeom prst="rect">
            <a:avLst/>
          </a:prstGeom>
        </p:spPr>
        <p:txBody>
          <a:bodyPr spcFirstLastPara="1" wrap="square" lIns="91425" tIns="91425" rIns="91425" bIns="91425" anchor="t" anchorCtr="0">
            <a:normAutofit/>
          </a:bodyPr>
          <a:lstStyle/>
          <a:p>
            <a:pPr marL="457200" lvl="0" indent="0" algn="just" rtl="0">
              <a:lnSpc>
                <a:spcPct val="95000"/>
              </a:lnSpc>
              <a:spcBef>
                <a:spcPts val="1200"/>
              </a:spcBef>
              <a:spcAft>
                <a:spcPts val="0"/>
              </a:spcAft>
              <a:buNone/>
            </a:pPr>
            <a:r>
              <a:rPr lang="en-GB" sz="1800">
                <a:latin typeface="Times New Roman"/>
                <a:ea typeface="Times New Roman"/>
                <a:cs typeface="Times New Roman"/>
                <a:sym typeface="Times New Roman"/>
              </a:rPr>
              <a:t>The games included in this project are :-</a:t>
            </a:r>
            <a:endParaRPr sz="1800">
              <a:latin typeface="Times New Roman"/>
              <a:ea typeface="Times New Roman"/>
              <a:cs typeface="Times New Roman"/>
              <a:sym typeface="Times New Roman"/>
            </a:endParaRPr>
          </a:p>
          <a:p>
            <a:pPr marL="914400" lvl="1" indent="-342900" algn="just" rtl="0">
              <a:lnSpc>
                <a:spcPct val="95000"/>
              </a:lnSpc>
              <a:spcBef>
                <a:spcPts val="1200"/>
              </a:spcBef>
              <a:spcAft>
                <a:spcPts val="0"/>
              </a:spcAft>
              <a:buClr>
                <a:schemeClr val="dk1"/>
              </a:buClr>
              <a:buSzPts val="1800"/>
              <a:buFont typeface="Times New Roman"/>
              <a:buChar char="➢"/>
            </a:pPr>
            <a:r>
              <a:rPr lang="en-GB" sz="1800">
                <a:latin typeface="Times New Roman"/>
                <a:ea typeface="Times New Roman"/>
                <a:cs typeface="Times New Roman"/>
                <a:sym typeface="Times New Roman"/>
              </a:rPr>
              <a:t>Ø  </a:t>
            </a:r>
            <a:r>
              <a:rPr lang="en-GB" sz="1800" b="1">
                <a:latin typeface="Times New Roman"/>
                <a:ea typeface="Times New Roman"/>
                <a:cs typeface="Times New Roman"/>
                <a:sym typeface="Times New Roman"/>
              </a:rPr>
              <a:t>Hangman</a:t>
            </a:r>
            <a:endParaRPr sz="1800" b="1">
              <a:latin typeface="Times New Roman"/>
              <a:ea typeface="Times New Roman"/>
              <a:cs typeface="Times New Roman"/>
              <a:sym typeface="Times New Roman"/>
            </a:endParaRPr>
          </a:p>
          <a:p>
            <a:pPr marL="914400" lvl="1" indent="-342900" algn="just" rtl="0">
              <a:lnSpc>
                <a:spcPct val="95000"/>
              </a:lnSpc>
              <a:spcBef>
                <a:spcPts val="0"/>
              </a:spcBef>
              <a:spcAft>
                <a:spcPts val="0"/>
              </a:spcAft>
              <a:buClr>
                <a:schemeClr val="dk1"/>
              </a:buClr>
              <a:buSzPts val="1800"/>
              <a:buFont typeface="Times New Roman"/>
              <a:buChar char="➢"/>
            </a:pPr>
            <a:r>
              <a:rPr lang="en-GB" sz="1800">
                <a:latin typeface="Times New Roman"/>
                <a:ea typeface="Times New Roman"/>
                <a:cs typeface="Times New Roman"/>
                <a:sym typeface="Times New Roman"/>
              </a:rPr>
              <a:t>Ø  </a:t>
            </a:r>
            <a:r>
              <a:rPr lang="en-GB" sz="1800" b="1">
                <a:latin typeface="Times New Roman"/>
                <a:ea typeface="Times New Roman"/>
                <a:cs typeface="Times New Roman"/>
                <a:sym typeface="Times New Roman"/>
              </a:rPr>
              <a:t>Rock Paper Scissors</a:t>
            </a:r>
            <a:endParaRPr sz="1800" b="1">
              <a:latin typeface="Times New Roman"/>
              <a:ea typeface="Times New Roman"/>
              <a:cs typeface="Times New Roman"/>
              <a:sym typeface="Times New Roman"/>
            </a:endParaRPr>
          </a:p>
          <a:p>
            <a:pPr marL="914400" lvl="1" indent="-342900" algn="just" rtl="0">
              <a:lnSpc>
                <a:spcPct val="87000"/>
              </a:lnSpc>
              <a:spcBef>
                <a:spcPts val="0"/>
              </a:spcBef>
              <a:spcAft>
                <a:spcPts val="0"/>
              </a:spcAft>
              <a:buClr>
                <a:schemeClr val="dk1"/>
              </a:buClr>
              <a:buSzPts val="1800"/>
              <a:buFont typeface="Times New Roman"/>
              <a:buChar char="➢"/>
            </a:pPr>
            <a:r>
              <a:rPr lang="en-GB" sz="1800">
                <a:latin typeface="Times New Roman"/>
                <a:ea typeface="Times New Roman"/>
                <a:cs typeface="Times New Roman"/>
                <a:sym typeface="Times New Roman"/>
              </a:rPr>
              <a:t>Ø  </a:t>
            </a:r>
            <a:r>
              <a:rPr lang="en-GB" sz="1800" b="1">
                <a:latin typeface="Times New Roman"/>
                <a:ea typeface="Times New Roman"/>
                <a:cs typeface="Times New Roman"/>
                <a:sym typeface="Times New Roman"/>
              </a:rPr>
              <a:t>Sliding Puzzle</a:t>
            </a:r>
            <a:endParaRPr sz="1800" b="1">
              <a:latin typeface="Times New Roman"/>
              <a:ea typeface="Times New Roman"/>
              <a:cs typeface="Times New Roman"/>
              <a:sym typeface="Times New Roman"/>
            </a:endParaRPr>
          </a:p>
          <a:p>
            <a:pPr marL="914400" lvl="1" indent="-342900" algn="just" rtl="0">
              <a:lnSpc>
                <a:spcPct val="87000"/>
              </a:lnSpc>
              <a:spcBef>
                <a:spcPts val="0"/>
              </a:spcBef>
              <a:spcAft>
                <a:spcPts val="0"/>
              </a:spcAft>
              <a:buClr>
                <a:schemeClr val="dk1"/>
              </a:buClr>
              <a:buSzPts val="1800"/>
              <a:buFont typeface="Times New Roman"/>
              <a:buChar char="➢"/>
            </a:pPr>
            <a:r>
              <a:rPr lang="en-GB" sz="1800">
                <a:highlight>
                  <a:schemeClr val="lt1"/>
                </a:highlight>
                <a:latin typeface="Times New Roman"/>
                <a:ea typeface="Times New Roman"/>
                <a:cs typeface="Times New Roman"/>
                <a:sym typeface="Times New Roman"/>
              </a:rPr>
              <a:t>Ø  </a:t>
            </a:r>
            <a:r>
              <a:rPr lang="en-GB" sz="1800" b="1">
                <a:highlight>
                  <a:schemeClr val="lt1"/>
                </a:highlight>
                <a:latin typeface="Times New Roman"/>
                <a:ea typeface="Times New Roman"/>
                <a:cs typeface="Times New Roman"/>
                <a:sym typeface="Times New Roman"/>
              </a:rPr>
              <a:t>Fruit Ninja</a:t>
            </a:r>
            <a:endParaRPr sz="1800" b="1">
              <a:highlight>
                <a:schemeClr val="lt1"/>
              </a:highlight>
              <a:latin typeface="Times New Roman"/>
              <a:ea typeface="Times New Roman"/>
              <a:cs typeface="Times New Roman"/>
              <a:sym typeface="Times New Roman"/>
            </a:endParaRPr>
          </a:p>
          <a:p>
            <a:pPr marL="914400" lvl="1" indent="-342900" algn="just" rtl="0">
              <a:lnSpc>
                <a:spcPct val="87000"/>
              </a:lnSpc>
              <a:spcBef>
                <a:spcPts val="0"/>
              </a:spcBef>
              <a:spcAft>
                <a:spcPts val="0"/>
              </a:spcAft>
              <a:buClr>
                <a:schemeClr val="dk1"/>
              </a:buClr>
              <a:buSzPts val="1800"/>
              <a:buFont typeface="Times New Roman"/>
              <a:buChar char="➢"/>
            </a:pPr>
            <a:r>
              <a:rPr lang="en-GB" sz="1800">
                <a:highlight>
                  <a:schemeClr val="lt1"/>
                </a:highlight>
                <a:latin typeface="Times New Roman"/>
                <a:ea typeface="Times New Roman"/>
                <a:cs typeface="Times New Roman"/>
                <a:sym typeface="Times New Roman"/>
              </a:rPr>
              <a:t>Ø  </a:t>
            </a:r>
            <a:r>
              <a:rPr lang="en-GB" sz="1800" b="1">
                <a:highlight>
                  <a:schemeClr val="lt1"/>
                </a:highlight>
                <a:latin typeface="Times New Roman"/>
                <a:ea typeface="Times New Roman"/>
                <a:cs typeface="Times New Roman"/>
                <a:sym typeface="Times New Roman"/>
              </a:rPr>
              <a:t>2048</a:t>
            </a:r>
            <a:endParaRPr sz="1800" b="1">
              <a:highlight>
                <a:schemeClr val="lt1"/>
              </a:highlight>
              <a:latin typeface="Times New Roman"/>
              <a:ea typeface="Times New Roman"/>
              <a:cs typeface="Times New Roman"/>
              <a:sym typeface="Times New Roman"/>
            </a:endParaRPr>
          </a:p>
          <a:p>
            <a:pPr marL="914400" lvl="1" indent="-342900" algn="just" rtl="0">
              <a:lnSpc>
                <a:spcPct val="87000"/>
              </a:lnSpc>
              <a:spcBef>
                <a:spcPts val="0"/>
              </a:spcBef>
              <a:spcAft>
                <a:spcPts val="0"/>
              </a:spcAft>
              <a:buClr>
                <a:schemeClr val="dk1"/>
              </a:buClr>
              <a:buSzPts val="1800"/>
              <a:buFont typeface="Times New Roman"/>
              <a:buChar char="➢"/>
            </a:pPr>
            <a:r>
              <a:rPr lang="en-GB" sz="1800">
                <a:highlight>
                  <a:schemeClr val="lt1"/>
                </a:highlight>
                <a:latin typeface="Times New Roman"/>
                <a:ea typeface="Times New Roman"/>
                <a:cs typeface="Times New Roman"/>
                <a:sym typeface="Times New Roman"/>
              </a:rPr>
              <a:t>Ø  </a:t>
            </a:r>
            <a:r>
              <a:rPr lang="en-GB" sz="1800" b="1">
                <a:highlight>
                  <a:schemeClr val="lt1"/>
                </a:highlight>
                <a:latin typeface="Times New Roman"/>
                <a:ea typeface="Times New Roman"/>
                <a:cs typeface="Times New Roman"/>
                <a:sym typeface="Times New Roman"/>
              </a:rPr>
              <a:t>Fate at Choices</a:t>
            </a:r>
            <a:endParaRPr sz="1800">
              <a:solidFill>
                <a:schemeClr val="dk2"/>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pic>
        <p:nvPicPr>
          <p:cNvPr id="82" name="Google Shape;82;p17"/>
          <p:cNvPicPr preferRelativeResize="0"/>
          <p:nvPr/>
        </p:nvPicPr>
        <p:blipFill>
          <a:blip r:embed="rId3">
            <a:alphaModFix/>
          </a:blip>
          <a:stretch>
            <a:fillRect/>
          </a:stretch>
        </p:blipFill>
        <p:spPr>
          <a:xfrm>
            <a:off x="4043488" y="1509850"/>
            <a:ext cx="2844174" cy="28441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ctr" rtl="0">
              <a:lnSpc>
                <a:spcPct val="115000"/>
              </a:lnSpc>
              <a:spcBef>
                <a:spcPts val="700"/>
              </a:spcBef>
              <a:spcAft>
                <a:spcPts val="600"/>
              </a:spcAft>
              <a:buNone/>
            </a:pPr>
            <a:r>
              <a:rPr lang="en-GB" sz="2200" b="1" u="sng">
                <a:latin typeface="Times New Roman"/>
                <a:ea typeface="Times New Roman"/>
                <a:cs typeface="Times New Roman"/>
                <a:sym typeface="Times New Roman"/>
              </a:rPr>
              <a:t>PROJECT</a:t>
            </a:r>
            <a:endParaRPr sz="2200" u="sng">
              <a:latin typeface="Times New Roman"/>
              <a:ea typeface="Times New Roman"/>
              <a:cs typeface="Times New Roman"/>
              <a:sym typeface="Times New Roman"/>
            </a:endParaRPr>
          </a:p>
        </p:txBody>
      </p:sp>
      <p:sp>
        <p:nvSpPr>
          <p:cNvPr id="88" name="Google Shape;88;p18"/>
          <p:cNvSpPr txBox="1">
            <a:spLocks noGrp="1"/>
          </p:cNvSpPr>
          <p:nvPr>
            <p:ph type="body" idx="1"/>
          </p:nvPr>
        </p:nvSpPr>
        <p:spPr>
          <a:xfrm>
            <a:off x="311700" y="1152475"/>
            <a:ext cx="8220000" cy="3416400"/>
          </a:xfrm>
          <a:prstGeom prst="rect">
            <a:avLst/>
          </a:prstGeom>
        </p:spPr>
        <p:txBody>
          <a:bodyPr spcFirstLastPara="1" wrap="square" lIns="91425" tIns="91425" rIns="91425" bIns="91425" anchor="t" anchorCtr="0">
            <a:normAutofit lnSpcReduction="20000"/>
          </a:bodyPr>
          <a:lstStyle/>
          <a:p>
            <a:pPr marL="0" lvl="0" indent="0" algn="ctr" rtl="0">
              <a:spcBef>
                <a:spcPts val="700"/>
              </a:spcBef>
              <a:spcAft>
                <a:spcPts val="0"/>
              </a:spcAft>
              <a:buNone/>
            </a:pPr>
            <a:endParaRPr sz="2300" b="1">
              <a:solidFill>
                <a:srgbClr val="000000"/>
              </a:solidFill>
              <a:latin typeface="Times New Roman"/>
              <a:ea typeface="Times New Roman"/>
              <a:cs typeface="Times New Roman"/>
              <a:sym typeface="Times New Roman"/>
            </a:endParaRPr>
          </a:p>
          <a:p>
            <a:pPr marL="0" lvl="0" indent="0" algn="l" rtl="0">
              <a:spcBef>
                <a:spcPts val="700"/>
              </a:spcBef>
              <a:spcAft>
                <a:spcPts val="0"/>
              </a:spcAft>
              <a:buNone/>
            </a:pPr>
            <a:r>
              <a:rPr lang="en-GB" sz="1850">
                <a:solidFill>
                  <a:srgbClr val="000000"/>
                </a:solidFill>
                <a:latin typeface="Times New Roman"/>
                <a:ea typeface="Times New Roman"/>
                <a:cs typeface="Times New Roman"/>
                <a:sym typeface="Times New Roman"/>
              </a:rPr>
              <a:t>This project includes Six Games</a:t>
            </a:r>
            <a:endParaRPr sz="1850">
              <a:solidFill>
                <a:srgbClr val="000000"/>
              </a:solidFill>
              <a:latin typeface="Times New Roman"/>
              <a:ea typeface="Times New Roman"/>
              <a:cs typeface="Times New Roman"/>
              <a:sym typeface="Times New Roman"/>
            </a:endParaRPr>
          </a:p>
          <a:p>
            <a:pPr marL="0" lvl="0" indent="0" algn="l" rtl="0">
              <a:spcBef>
                <a:spcPts val="700"/>
              </a:spcBef>
              <a:spcAft>
                <a:spcPts val="0"/>
              </a:spcAft>
              <a:buNone/>
            </a:pPr>
            <a:r>
              <a:rPr lang="en-GB" sz="1850">
                <a:solidFill>
                  <a:srgbClr val="000000"/>
                </a:solidFill>
                <a:latin typeface="Times New Roman"/>
                <a:ea typeface="Times New Roman"/>
                <a:cs typeface="Times New Roman"/>
                <a:sym typeface="Times New Roman"/>
              </a:rPr>
              <a:t> on single platform, i.e.,</a:t>
            </a:r>
            <a:endParaRPr sz="1850">
              <a:solidFill>
                <a:srgbClr val="000000"/>
              </a:solidFill>
              <a:latin typeface="Times New Roman"/>
              <a:ea typeface="Times New Roman"/>
              <a:cs typeface="Times New Roman"/>
              <a:sym typeface="Times New Roman"/>
            </a:endParaRPr>
          </a:p>
          <a:p>
            <a:pPr marL="0" lvl="0" indent="0" algn="l" rtl="0">
              <a:spcBef>
                <a:spcPts val="700"/>
              </a:spcBef>
              <a:spcAft>
                <a:spcPts val="0"/>
              </a:spcAft>
              <a:buNone/>
            </a:pPr>
            <a:r>
              <a:rPr lang="en-GB" sz="1850">
                <a:solidFill>
                  <a:srgbClr val="000000"/>
                </a:solidFill>
                <a:latin typeface="Times New Roman"/>
                <a:ea typeface="Times New Roman"/>
                <a:cs typeface="Times New Roman"/>
                <a:sym typeface="Times New Roman"/>
              </a:rPr>
              <a:t> Python.</a:t>
            </a:r>
            <a:endParaRPr sz="2000" b="1">
              <a:solidFill>
                <a:srgbClr val="000000"/>
              </a:solidFill>
              <a:latin typeface="Times New Roman"/>
              <a:ea typeface="Times New Roman"/>
              <a:cs typeface="Times New Roman"/>
              <a:sym typeface="Times New Roman"/>
            </a:endParaRPr>
          </a:p>
          <a:p>
            <a:pPr marL="457200" lvl="0" indent="-361950" algn="l" rtl="0">
              <a:spcBef>
                <a:spcPts val="700"/>
              </a:spcBef>
              <a:spcAft>
                <a:spcPts val="0"/>
              </a:spcAft>
              <a:buClr>
                <a:srgbClr val="000000"/>
              </a:buClr>
              <a:buSzPts val="2100"/>
              <a:buFont typeface="Times New Roman"/>
              <a:buChar char="❖"/>
            </a:pPr>
            <a:r>
              <a:rPr lang="en-GB" sz="2100" b="1">
                <a:solidFill>
                  <a:srgbClr val="000000"/>
                </a:solidFill>
                <a:latin typeface="Times New Roman"/>
                <a:ea typeface="Times New Roman"/>
                <a:cs typeface="Times New Roman"/>
                <a:sym typeface="Times New Roman"/>
              </a:rPr>
              <a:t>USER INTERFACE</a:t>
            </a:r>
            <a:endParaRPr sz="2100" b="1">
              <a:solidFill>
                <a:srgbClr val="000000"/>
              </a:solidFill>
              <a:latin typeface="Times New Roman"/>
              <a:ea typeface="Times New Roman"/>
              <a:cs typeface="Times New Roman"/>
              <a:sym typeface="Times New Roman"/>
            </a:endParaRPr>
          </a:p>
          <a:p>
            <a:pPr marL="520700" lvl="0" indent="0" algn="l" rtl="0">
              <a:spcBef>
                <a:spcPts val="700"/>
              </a:spcBef>
              <a:spcAft>
                <a:spcPts val="0"/>
              </a:spcAft>
              <a:buNone/>
            </a:pPr>
            <a:r>
              <a:rPr lang="en-GB" sz="1600">
                <a:solidFill>
                  <a:srgbClr val="000000"/>
                </a:solidFill>
                <a:latin typeface="Times New Roman"/>
                <a:ea typeface="Times New Roman"/>
                <a:cs typeface="Times New Roman"/>
                <a:sym typeface="Times New Roman"/>
              </a:rPr>
              <a:t>This is the front page of our project.</a:t>
            </a:r>
            <a:endParaRPr sz="1600">
              <a:solidFill>
                <a:srgbClr val="000000"/>
              </a:solidFill>
              <a:latin typeface="Times New Roman"/>
              <a:ea typeface="Times New Roman"/>
              <a:cs typeface="Times New Roman"/>
              <a:sym typeface="Times New Roman"/>
            </a:endParaRPr>
          </a:p>
          <a:p>
            <a:pPr marL="520700" lvl="0" indent="0" algn="l" rtl="0">
              <a:spcBef>
                <a:spcPts val="700"/>
              </a:spcBef>
              <a:spcAft>
                <a:spcPts val="0"/>
              </a:spcAft>
              <a:buNone/>
            </a:pPr>
            <a:r>
              <a:rPr lang="en-GB" sz="1600">
                <a:solidFill>
                  <a:srgbClr val="000000"/>
                </a:solidFill>
                <a:latin typeface="Times New Roman"/>
                <a:ea typeface="Times New Roman"/>
                <a:cs typeface="Times New Roman"/>
                <a:sym typeface="Times New Roman"/>
              </a:rPr>
              <a:t>It provides a simple interface to start the different</a:t>
            </a:r>
            <a:endParaRPr sz="1600">
              <a:solidFill>
                <a:srgbClr val="000000"/>
              </a:solidFill>
              <a:latin typeface="Times New Roman"/>
              <a:ea typeface="Times New Roman"/>
              <a:cs typeface="Times New Roman"/>
              <a:sym typeface="Times New Roman"/>
            </a:endParaRPr>
          </a:p>
          <a:p>
            <a:pPr marL="520700" lvl="0" indent="0" algn="l" rtl="0">
              <a:spcBef>
                <a:spcPts val="700"/>
              </a:spcBef>
              <a:spcAft>
                <a:spcPts val="0"/>
              </a:spcAft>
              <a:buNone/>
            </a:pPr>
            <a:r>
              <a:rPr lang="en-GB" sz="1600">
                <a:solidFill>
                  <a:srgbClr val="000000"/>
                </a:solidFill>
                <a:latin typeface="Times New Roman"/>
                <a:ea typeface="Times New Roman"/>
                <a:cs typeface="Times New Roman"/>
                <a:sym typeface="Times New Roman"/>
              </a:rPr>
              <a:t>games that we have added into the project.</a:t>
            </a:r>
            <a:endParaRPr sz="1600">
              <a:solidFill>
                <a:srgbClr val="000000"/>
              </a:solidFill>
              <a:latin typeface="Times New Roman"/>
              <a:ea typeface="Times New Roman"/>
              <a:cs typeface="Times New Roman"/>
              <a:sym typeface="Times New Roman"/>
            </a:endParaRPr>
          </a:p>
          <a:p>
            <a:pPr marL="0" lvl="0" indent="0" algn="l" rtl="0">
              <a:spcBef>
                <a:spcPts val="700"/>
              </a:spcBef>
              <a:spcAft>
                <a:spcPts val="0"/>
              </a:spcAft>
              <a:buNone/>
            </a:pPr>
            <a:endParaRPr sz="2210">
              <a:solidFill>
                <a:srgbClr val="000000"/>
              </a:solidFill>
              <a:latin typeface="Times New Roman"/>
              <a:ea typeface="Times New Roman"/>
              <a:cs typeface="Times New Roman"/>
              <a:sym typeface="Times New Roman"/>
            </a:endParaRPr>
          </a:p>
        </p:txBody>
      </p:sp>
      <p:pic>
        <p:nvPicPr>
          <p:cNvPr id="89" name="Google Shape;89;p18"/>
          <p:cNvPicPr preferRelativeResize="0"/>
          <p:nvPr/>
        </p:nvPicPr>
        <p:blipFill>
          <a:blip r:embed="rId3">
            <a:alphaModFix/>
          </a:blip>
          <a:stretch>
            <a:fillRect/>
          </a:stretch>
        </p:blipFill>
        <p:spPr>
          <a:xfrm>
            <a:off x="4998600" y="959525"/>
            <a:ext cx="3533100" cy="38022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just" rtl="0">
              <a:lnSpc>
                <a:spcPct val="107000"/>
              </a:lnSpc>
              <a:spcBef>
                <a:spcPts val="0"/>
              </a:spcBef>
              <a:spcAft>
                <a:spcPts val="0"/>
              </a:spcAft>
              <a:buNone/>
            </a:pPr>
            <a:r>
              <a:rPr lang="en-GB" sz="2000" b="1" u="sng">
                <a:latin typeface="Times New Roman"/>
                <a:ea typeface="Times New Roman"/>
                <a:cs typeface="Times New Roman"/>
                <a:sym typeface="Times New Roman"/>
              </a:rPr>
              <a:t>HANGMAN</a:t>
            </a:r>
            <a:endParaRPr sz="2000" u="sng"/>
          </a:p>
        </p:txBody>
      </p:sp>
      <p:sp>
        <p:nvSpPr>
          <p:cNvPr id="95" name="Google Shape;95;p19"/>
          <p:cNvSpPr txBox="1">
            <a:spLocks noGrp="1"/>
          </p:cNvSpPr>
          <p:nvPr>
            <p:ph type="body" idx="1"/>
          </p:nvPr>
        </p:nvSpPr>
        <p:spPr>
          <a:xfrm>
            <a:off x="311700" y="956325"/>
            <a:ext cx="8520600" cy="3416400"/>
          </a:xfrm>
          <a:prstGeom prst="rect">
            <a:avLst/>
          </a:prstGeom>
        </p:spPr>
        <p:txBody>
          <a:bodyPr spcFirstLastPara="1" wrap="square" lIns="91425" tIns="91425" rIns="91425" bIns="91425" anchor="t" anchorCtr="0">
            <a:normAutofit/>
          </a:bodyPr>
          <a:lstStyle/>
          <a:p>
            <a:pPr marL="457200" lvl="0" indent="-323850" algn="just" rtl="0">
              <a:spcBef>
                <a:spcPts val="0"/>
              </a:spcBef>
              <a:spcAft>
                <a:spcPts val="0"/>
              </a:spcAft>
              <a:buClr>
                <a:schemeClr val="dk1"/>
              </a:buClr>
              <a:buSzPts val="1500"/>
              <a:buFont typeface="Times New Roman"/>
              <a:buChar char="❖"/>
            </a:pPr>
            <a:r>
              <a:rPr lang="en-GB" sz="1500">
                <a:solidFill>
                  <a:schemeClr val="dk1"/>
                </a:solidFill>
                <a:highlight>
                  <a:schemeClr val="lt1"/>
                </a:highlight>
                <a:latin typeface="Times New Roman"/>
                <a:ea typeface="Times New Roman"/>
                <a:cs typeface="Times New Roman"/>
                <a:sym typeface="Times New Roman"/>
              </a:rPr>
              <a:t>Hangman is a popular word game in which one player (the "chooser") chooses a secret word and another player (the "guesser") attempts to guess the word one letter at a time.</a:t>
            </a:r>
            <a:endParaRPr sz="1500">
              <a:solidFill>
                <a:schemeClr val="dk1"/>
              </a:solidFill>
              <a:highlight>
                <a:schemeClr val="lt1"/>
              </a:highlight>
              <a:latin typeface="Times New Roman"/>
              <a:ea typeface="Times New Roman"/>
              <a:cs typeface="Times New Roman"/>
              <a:sym typeface="Times New Roman"/>
            </a:endParaRPr>
          </a:p>
          <a:p>
            <a:pPr marL="457200" lvl="0" indent="-323850" algn="just" rtl="0">
              <a:spcBef>
                <a:spcPts val="0"/>
              </a:spcBef>
              <a:spcAft>
                <a:spcPts val="0"/>
              </a:spcAft>
              <a:buClr>
                <a:schemeClr val="dk1"/>
              </a:buClr>
              <a:buSzPts val="1500"/>
              <a:buFont typeface="Times New Roman"/>
              <a:buChar char="❖"/>
            </a:pPr>
            <a:r>
              <a:rPr lang="en-GB" sz="1500">
                <a:solidFill>
                  <a:schemeClr val="dk1"/>
                </a:solidFill>
                <a:highlight>
                  <a:schemeClr val="lt1"/>
                </a:highlight>
                <a:latin typeface="Times New Roman"/>
                <a:ea typeface="Times New Roman"/>
                <a:cs typeface="Times New Roman"/>
                <a:sym typeface="Times New Roman"/>
              </a:rPr>
              <a:t>If a guessed letter appears in the word, all instances of it are revealed.</a:t>
            </a:r>
            <a:endParaRPr sz="1500">
              <a:solidFill>
                <a:schemeClr val="dk1"/>
              </a:solidFill>
              <a:highlight>
                <a:schemeClr val="lt1"/>
              </a:highlight>
              <a:latin typeface="Times New Roman"/>
              <a:ea typeface="Times New Roman"/>
              <a:cs typeface="Times New Roman"/>
              <a:sym typeface="Times New Roman"/>
            </a:endParaRPr>
          </a:p>
          <a:p>
            <a:pPr marL="457200" lvl="0" indent="-323850" algn="just" rtl="0">
              <a:spcBef>
                <a:spcPts val="0"/>
              </a:spcBef>
              <a:spcAft>
                <a:spcPts val="0"/>
              </a:spcAft>
              <a:buClr>
                <a:schemeClr val="dk1"/>
              </a:buClr>
              <a:buSzPts val="1500"/>
              <a:buFont typeface="Times New Roman"/>
              <a:buChar char="❖"/>
            </a:pPr>
            <a:r>
              <a:rPr lang="en-GB" sz="1500">
                <a:solidFill>
                  <a:schemeClr val="dk1"/>
                </a:solidFill>
                <a:highlight>
                  <a:schemeClr val="lt1"/>
                </a:highlight>
                <a:latin typeface="Times New Roman"/>
                <a:ea typeface="Times New Roman"/>
                <a:cs typeface="Times New Roman"/>
                <a:sym typeface="Times New Roman"/>
              </a:rPr>
              <a:t> If not, the guesser loses a chance. </a:t>
            </a:r>
            <a:endParaRPr sz="1500">
              <a:solidFill>
                <a:schemeClr val="dk1"/>
              </a:solidFill>
              <a:highlight>
                <a:schemeClr val="lt1"/>
              </a:highlight>
              <a:latin typeface="Times New Roman"/>
              <a:ea typeface="Times New Roman"/>
              <a:cs typeface="Times New Roman"/>
              <a:sym typeface="Times New Roman"/>
            </a:endParaRPr>
          </a:p>
          <a:p>
            <a:pPr marL="457200" lvl="0" indent="-323850" algn="just" rtl="0">
              <a:spcBef>
                <a:spcPts val="0"/>
              </a:spcBef>
              <a:spcAft>
                <a:spcPts val="0"/>
              </a:spcAft>
              <a:buClr>
                <a:schemeClr val="dk1"/>
              </a:buClr>
              <a:buSzPts val="1500"/>
              <a:buFont typeface="Times New Roman"/>
              <a:buChar char="❖"/>
            </a:pPr>
            <a:r>
              <a:rPr lang="en-GB" sz="1500">
                <a:solidFill>
                  <a:schemeClr val="dk1"/>
                </a:solidFill>
                <a:highlight>
                  <a:schemeClr val="lt1"/>
                </a:highlight>
                <a:latin typeface="Times New Roman"/>
                <a:ea typeface="Times New Roman"/>
                <a:cs typeface="Times New Roman"/>
                <a:sym typeface="Times New Roman"/>
              </a:rPr>
              <a:t>If the guesser figures out the secret word before he or she runs out of chances, he or she wins.</a:t>
            </a:r>
            <a:endParaRPr sz="1500">
              <a:solidFill>
                <a:schemeClr val="dk1"/>
              </a:solidFill>
              <a:highlight>
                <a:schemeClr val="lt1"/>
              </a:highlight>
              <a:latin typeface="Times New Roman"/>
              <a:ea typeface="Times New Roman"/>
              <a:cs typeface="Times New Roman"/>
              <a:sym typeface="Times New Roman"/>
            </a:endParaRPr>
          </a:p>
          <a:p>
            <a:pPr marL="457200" lvl="0" indent="-323850" algn="just" rtl="0">
              <a:spcBef>
                <a:spcPts val="0"/>
              </a:spcBef>
              <a:spcAft>
                <a:spcPts val="0"/>
              </a:spcAft>
              <a:buClr>
                <a:schemeClr val="dk1"/>
              </a:buClr>
              <a:buSzPts val="1500"/>
              <a:buFont typeface="Times New Roman"/>
              <a:buChar char="❖"/>
            </a:pPr>
            <a:r>
              <a:rPr lang="en-GB" sz="1500">
                <a:solidFill>
                  <a:schemeClr val="dk1"/>
                </a:solidFill>
                <a:highlight>
                  <a:schemeClr val="lt1"/>
                </a:highlight>
                <a:latin typeface="Times New Roman"/>
                <a:ea typeface="Times New Roman"/>
                <a:cs typeface="Times New Roman"/>
                <a:sym typeface="Times New Roman"/>
              </a:rPr>
              <a:t> If not, the player who chose the word wins. </a:t>
            </a:r>
            <a:endParaRPr sz="1500">
              <a:solidFill>
                <a:schemeClr val="dk1"/>
              </a:solidFill>
              <a:highlight>
                <a:schemeClr val="lt1"/>
              </a:highlight>
              <a:latin typeface="Times New Roman"/>
              <a:ea typeface="Times New Roman"/>
              <a:cs typeface="Times New Roman"/>
              <a:sym typeface="Times New Roman"/>
            </a:endParaRPr>
          </a:p>
          <a:p>
            <a:pPr marL="457200" lvl="0" indent="-323850" algn="just" rtl="0">
              <a:spcBef>
                <a:spcPts val="0"/>
              </a:spcBef>
              <a:spcAft>
                <a:spcPts val="0"/>
              </a:spcAft>
              <a:buClr>
                <a:schemeClr val="dk1"/>
              </a:buClr>
              <a:buSzPts val="1500"/>
              <a:buFont typeface="Times New Roman"/>
              <a:buChar char="❖"/>
            </a:pPr>
            <a:r>
              <a:rPr lang="en-GB" sz="1500">
                <a:solidFill>
                  <a:schemeClr val="dk1"/>
                </a:solidFill>
                <a:highlight>
                  <a:schemeClr val="lt1"/>
                </a:highlight>
                <a:latin typeface="Times New Roman"/>
                <a:ea typeface="Times New Roman"/>
                <a:cs typeface="Times New Roman"/>
                <a:sym typeface="Times New Roman"/>
              </a:rPr>
              <a:t>Traditionally, chances are tracked using a stick figure drawing of a person being hanged from gallows. The figure is drawn one body part at a time, and the guesser loses when the entire figure has been drawn.</a:t>
            </a:r>
            <a:endParaRPr sz="1500">
              <a:solidFill>
                <a:schemeClr val="dk1"/>
              </a:solidFill>
              <a:latin typeface="Times New Roman"/>
              <a:ea typeface="Times New Roman"/>
              <a:cs typeface="Times New Roman"/>
              <a:sym typeface="Times New Roman"/>
            </a:endParaRPr>
          </a:p>
          <a:p>
            <a:pPr marL="0" lvl="0" indent="0" algn="l" rtl="0">
              <a:spcBef>
                <a:spcPts val="1200"/>
              </a:spcBef>
              <a:spcAft>
                <a:spcPts val="1200"/>
              </a:spcAft>
              <a:buNone/>
            </a:pPr>
            <a:endParaRPr/>
          </a:p>
        </p:txBody>
      </p:sp>
      <p:pic>
        <p:nvPicPr>
          <p:cNvPr id="96" name="Google Shape;96;p19"/>
          <p:cNvPicPr preferRelativeResize="0"/>
          <p:nvPr/>
        </p:nvPicPr>
        <p:blipFill>
          <a:blip r:embed="rId3">
            <a:alphaModFix/>
          </a:blip>
          <a:stretch>
            <a:fillRect/>
          </a:stretch>
        </p:blipFill>
        <p:spPr>
          <a:xfrm>
            <a:off x="3639610" y="3121774"/>
            <a:ext cx="1864775" cy="1864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0"/>
          <p:cNvSpPr txBox="1">
            <a:spLocks noGrp="1"/>
          </p:cNvSpPr>
          <p:nvPr>
            <p:ph type="body" idx="1"/>
          </p:nvPr>
        </p:nvSpPr>
        <p:spPr>
          <a:xfrm>
            <a:off x="457675" y="664700"/>
            <a:ext cx="8520600" cy="4217400"/>
          </a:xfrm>
          <a:prstGeom prst="rect">
            <a:avLst/>
          </a:prstGeom>
        </p:spPr>
        <p:txBody>
          <a:bodyPr spcFirstLastPara="1" wrap="square" lIns="91425" tIns="91425" rIns="91425" bIns="91425" anchor="t" anchorCtr="0">
            <a:normAutofit/>
          </a:bodyPr>
          <a:lstStyle/>
          <a:p>
            <a:pPr marL="457200" lvl="0" indent="-317500" algn="l" rtl="0">
              <a:spcBef>
                <a:spcPts val="1200"/>
              </a:spcBef>
              <a:spcAft>
                <a:spcPts val="0"/>
              </a:spcAft>
              <a:buClr>
                <a:schemeClr val="dk1"/>
              </a:buClr>
              <a:buSzPts val="1400"/>
              <a:buChar char="❖"/>
            </a:pPr>
            <a:r>
              <a:rPr lang="en-GB" sz="1400">
                <a:solidFill>
                  <a:schemeClr val="dk1"/>
                </a:solidFill>
              </a:rPr>
              <a:t>When we correctly guess a new word.</a:t>
            </a:r>
            <a:endParaRPr sz="1400">
              <a:solidFill>
                <a:schemeClr val="dk1"/>
              </a:solidFill>
            </a:endParaRPr>
          </a:p>
          <a:p>
            <a:pPr marL="0" lvl="0" indent="0" algn="l" rtl="0">
              <a:spcBef>
                <a:spcPts val="1200"/>
              </a:spcBef>
              <a:spcAft>
                <a:spcPts val="1200"/>
              </a:spcAft>
              <a:buNone/>
            </a:pPr>
            <a:endParaRPr/>
          </a:p>
        </p:txBody>
      </p:sp>
      <p:pic>
        <p:nvPicPr>
          <p:cNvPr id="102" name="Google Shape;102;p20"/>
          <p:cNvPicPr preferRelativeResize="0"/>
          <p:nvPr/>
        </p:nvPicPr>
        <p:blipFill>
          <a:blip r:embed="rId3">
            <a:alphaModFix/>
          </a:blip>
          <a:stretch>
            <a:fillRect/>
          </a:stretch>
        </p:blipFill>
        <p:spPr>
          <a:xfrm>
            <a:off x="2025100" y="1043525"/>
            <a:ext cx="5093791" cy="38385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1"/>
          <p:cNvSpPr txBox="1">
            <a:spLocks noGrp="1"/>
          </p:cNvSpPr>
          <p:nvPr>
            <p:ph type="body" idx="1"/>
          </p:nvPr>
        </p:nvSpPr>
        <p:spPr>
          <a:xfrm>
            <a:off x="311700" y="555750"/>
            <a:ext cx="8520600" cy="38784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When the word is not guessed correctly and we </a:t>
            </a:r>
            <a:endParaRPr sz="1400">
              <a:solidFill>
                <a:schemeClr val="dk1"/>
              </a:solidFill>
              <a:latin typeface="Times New Roman"/>
              <a:ea typeface="Times New Roman"/>
              <a:cs typeface="Times New Roman"/>
              <a:sym typeface="Times New Roman"/>
            </a:endParaRPr>
          </a:p>
          <a:p>
            <a:pPr marL="0" lvl="0" indent="0" algn="l" rtl="0">
              <a:spcBef>
                <a:spcPts val="1200"/>
              </a:spcBef>
              <a:spcAft>
                <a:spcPts val="1200"/>
              </a:spcAft>
              <a:buNone/>
            </a:pPr>
            <a:r>
              <a:rPr lang="en-GB" sz="1400">
                <a:solidFill>
                  <a:schemeClr val="dk1"/>
                </a:solidFill>
                <a:latin typeface="Times New Roman"/>
                <a:ea typeface="Times New Roman"/>
                <a:cs typeface="Times New Roman"/>
                <a:sym typeface="Times New Roman"/>
              </a:rPr>
              <a:t>           will lose all lives and man gets hanged.</a:t>
            </a:r>
            <a:endParaRPr/>
          </a:p>
        </p:txBody>
      </p:sp>
      <p:pic>
        <p:nvPicPr>
          <p:cNvPr id="108" name="Google Shape;108;p21"/>
          <p:cNvPicPr preferRelativeResize="0"/>
          <p:nvPr/>
        </p:nvPicPr>
        <p:blipFill>
          <a:blip r:embed="rId3">
            <a:alphaModFix/>
          </a:blip>
          <a:stretch>
            <a:fillRect/>
          </a:stretch>
        </p:blipFill>
        <p:spPr>
          <a:xfrm>
            <a:off x="3827350" y="957750"/>
            <a:ext cx="4389200" cy="402847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1533</Words>
  <Application>Microsoft Office PowerPoint</Application>
  <PresentationFormat>On-screen Show (16:9)</PresentationFormat>
  <Paragraphs>124</Paragraphs>
  <Slides>31</Slides>
  <Notes>31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Georgia</vt:lpstr>
      <vt:lpstr>Arial</vt:lpstr>
      <vt:lpstr>Times New Roman</vt:lpstr>
      <vt:lpstr>Lora</vt:lpstr>
      <vt:lpstr>Simple Light</vt:lpstr>
      <vt:lpstr>PowerPoint Presentation</vt:lpstr>
      <vt:lpstr>ABSTRACT</vt:lpstr>
      <vt:lpstr>INTRODUCTION</vt:lpstr>
      <vt:lpstr>PowerPoint Presentation</vt:lpstr>
      <vt:lpstr>The games included in this project are :- Ø  Hangman Ø  Rock Paper Scissors Ø  Sliding Puzzle Ø  Fruit Ninja Ø  2048 Ø  Fate at Choices </vt:lpstr>
      <vt:lpstr>PROJECT</vt:lpstr>
      <vt:lpstr>HANGMAN</vt:lpstr>
      <vt:lpstr>PowerPoint Presentation</vt:lpstr>
      <vt:lpstr>PowerPoint Presentation</vt:lpstr>
      <vt:lpstr>PowerPoint Presentation</vt:lpstr>
      <vt:lpstr>PowerPoint Presentation</vt:lpstr>
      <vt:lpstr>SLIDING PUZZLE</vt:lpstr>
      <vt:lpstr>PowerPoint Presentation</vt:lpstr>
      <vt:lpstr>PowerPoint Presentation</vt:lpstr>
      <vt:lpstr>  2048</vt:lpstr>
      <vt:lpstr>PowerPoint Presentation</vt:lpstr>
      <vt:lpstr>PowerPoint Presentation</vt:lpstr>
      <vt:lpstr>PowerPoint Presentation</vt:lpstr>
      <vt:lpstr>PowerPoint Presentation</vt:lpstr>
      <vt:lpstr>FATE AT CHOICES</vt:lpstr>
      <vt:lpstr>PowerPoint Presentation</vt:lpstr>
      <vt:lpstr>PowerPoint Presentation</vt:lpstr>
      <vt:lpstr>ROCK PAPER SCISSORS</vt:lpstr>
      <vt:lpstr>PowerPoint Presentation</vt:lpstr>
      <vt:lpstr>PowerPoint Presentation</vt:lpstr>
      <vt:lpstr>FRUIT NINJA</vt:lpstr>
      <vt:lpstr>PowerPoint Presentation</vt:lpstr>
      <vt:lpstr>PowerPoint Presentation</vt:lpstr>
      <vt:lpstr>Conclusion &amp; Scope</vt:lpstr>
      <vt:lpstr>ROLES  OF  INDIVIDUAL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Biven Gupta</cp:lastModifiedBy>
  <cp:revision>1</cp:revision>
  <dcterms:modified xsi:type="dcterms:W3CDTF">2022-01-18T14:15:18Z</dcterms:modified>
</cp:coreProperties>
</file>